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60" r:id="rId1"/>
  </p:sldMasterIdLst>
  <p:sldIdLst>
    <p:sldId id="256" r:id="rId2"/>
    <p:sldId id="257" r:id="rId3"/>
    <p:sldId id="397" r:id="rId4"/>
    <p:sldId id="399" r:id="rId5"/>
    <p:sldId id="398" r:id="rId6"/>
    <p:sldId id="403" r:id="rId7"/>
    <p:sldId id="404" r:id="rId8"/>
    <p:sldId id="405" r:id="rId9"/>
    <p:sldId id="293" r:id="rId10"/>
    <p:sldId id="258" r:id="rId11"/>
    <p:sldId id="324" r:id="rId12"/>
    <p:sldId id="325" r:id="rId13"/>
    <p:sldId id="326" r:id="rId14"/>
    <p:sldId id="327" r:id="rId15"/>
    <p:sldId id="328" r:id="rId16"/>
    <p:sldId id="295" r:id="rId17"/>
    <p:sldId id="329" r:id="rId18"/>
    <p:sldId id="330" r:id="rId19"/>
    <p:sldId id="331" r:id="rId20"/>
    <p:sldId id="299" r:id="rId21"/>
    <p:sldId id="336" r:id="rId22"/>
    <p:sldId id="338" r:id="rId23"/>
    <p:sldId id="339" r:id="rId24"/>
    <p:sldId id="341" r:id="rId25"/>
    <p:sldId id="342" r:id="rId26"/>
    <p:sldId id="343" r:id="rId27"/>
    <p:sldId id="344" r:id="rId28"/>
    <p:sldId id="340" r:id="rId29"/>
    <p:sldId id="345" r:id="rId30"/>
    <p:sldId id="348" r:id="rId31"/>
    <p:sldId id="349" r:id="rId32"/>
    <p:sldId id="350" r:id="rId33"/>
    <p:sldId id="352" r:id="rId34"/>
    <p:sldId id="353" r:id="rId35"/>
    <p:sldId id="354" r:id="rId36"/>
    <p:sldId id="355" r:id="rId37"/>
    <p:sldId id="356" r:id="rId38"/>
    <p:sldId id="357" r:id="rId39"/>
    <p:sldId id="359" r:id="rId40"/>
    <p:sldId id="360" r:id="rId41"/>
    <p:sldId id="361" r:id="rId42"/>
    <p:sldId id="362" r:id="rId43"/>
    <p:sldId id="364" r:id="rId44"/>
    <p:sldId id="365" r:id="rId45"/>
    <p:sldId id="366" r:id="rId46"/>
    <p:sldId id="367" r:id="rId47"/>
    <p:sldId id="369" r:id="rId48"/>
    <p:sldId id="370" r:id="rId49"/>
    <p:sldId id="371" r:id="rId50"/>
    <p:sldId id="372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6" r:id="rId62"/>
    <p:sldId id="385" r:id="rId63"/>
    <p:sldId id="387" r:id="rId64"/>
    <p:sldId id="388" r:id="rId65"/>
    <p:sldId id="389" r:id="rId66"/>
    <p:sldId id="390" r:id="rId67"/>
    <p:sldId id="391" r:id="rId68"/>
    <p:sldId id="393" r:id="rId69"/>
    <p:sldId id="394" r:id="rId70"/>
    <p:sldId id="395" r:id="rId7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0" d="100"/>
          <a:sy n="4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F73643-4C00-49CB-88CE-84F2EC3C0D37}" type="datetimeFigureOut">
              <a:rPr lang="ar-EG" smtClean="0"/>
              <a:t>15/06/1438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1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microsoft.com/office/2007/relationships/hdphoto" Target="../media/hdphoto23.wdp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microsoft.com/office/2007/relationships/hdphoto" Target="../media/hdphoto25.wdp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microsoft.com/office/2007/relationships/hdphoto" Target="../media/hdphoto26.wdp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ALTERNATING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AND VOLTAGE</a:t>
            </a:r>
            <a:endParaRPr lang="ar-EG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6876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time required for a sine wave to complete one full cycle is called the period (T)</a:t>
            </a:r>
            <a:r>
              <a:rPr lang="en-US" sz="2800" b="1" dirty="0"/>
              <a:t>.</a:t>
            </a:r>
            <a:endParaRPr lang="ar-EG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7686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6" y="908720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period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sine wave can be measured from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zero crossing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corresponding zero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crossing,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indicated in Figure 4(a).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period can also be measured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peak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given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cycle to the corresponding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peak in the next cycle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3717032"/>
            <a:ext cx="7776863" cy="2812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1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6" y="908720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EXAMPLE 1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 smtClean="0"/>
              <a:t>Show </a:t>
            </a:r>
            <a:r>
              <a:rPr lang="en-US" sz="2800" dirty="0"/>
              <a:t>three possible ways to measure the period of the sine wave in Figure 6. </a:t>
            </a:r>
            <a:r>
              <a:rPr lang="en-US" sz="2800" dirty="0" smtClean="0"/>
              <a:t>How many </a:t>
            </a:r>
            <a:r>
              <a:rPr lang="en-US" sz="2800" dirty="0"/>
              <a:t>cycles are shown?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293715"/>
            <a:ext cx="4376338" cy="35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3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77930"/>
            <a:ext cx="5976664" cy="38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076027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Method 1: </a:t>
            </a:r>
            <a:r>
              <a:rPr lang="en-US" sz="3200" b="1" dirty="0"/>
              <a:t>The period can be measured from one zero crossing to the </a:t>
            </a:r>
            <a:r>
              <a:rPr lang="en-US" sz="3200" b="1" dirty="0" smtClean="0"/>
              <a:t>corresponding zero </a:t>
            </a:r>
            <a:r>
              <a:rPr lang="en-US" sz="3200" b="1" dirty="0"/>
              <a:t>crossing in the next cycle (the slope must be the same at the </a:t>
            </a:r>
            <a:r>
              <a:rPr lang="en-US" sz="3200" b="1" dirty="0" smtClean="0"/>
              <a:t>corresponding zero </a:t>
            </a:r>
            <a:r>
              <a:rPr lang="en-US" sz="3200" b="1" dirty="0"/>
              <a:t>crossings).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1556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5687"/>
            <a:ext cx="5976664" cy="38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01101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Method 2:</a:t>
            </a:r>
            <a:r>
              <a:rPr lang="en-US" sz="3200" b="1" dirty="0"/>
              <a:t> The period can be measured from the positive peak in one cycle to </a:t>
            </a:r>
            <a:r>
              <a:rPr lang="en-US" sz="3200" b="1" dirty="0" smtClean="0"/>
              <a:t>the positive </a:t>
            </a:r>
            <a:r>
              <a:rPr lang="en-US" sz="3200" b="1" dirty="0"/>
              <a:t>peak in the next cycle.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1269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Period of a Sine Wave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5687"/>
            <a:ext cx="5976664" cy="38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01101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Method 3: </a:t>
            </a:r>
            <a:r>
              <a:rPr lang="en-US" sz="3200" b="1" dirty="0"/>
              <a:t>The period can be measured from the negative peak in one cycle to </a:t>
            </a:r>
            <a:r>
              <a:rPr lang="en-US" sz="3200" b="1" dirty="0" smtClean="0"/>
              <a:t>the negative </a:t>
            </a:r>
            <a:r>
              <a:rPr lang="en-US" sz="3200" b="1" dirty="0"/>
              <a:t>peak in the next cycle</a:t>
            </a:r>
            <a:r>
              <a:rPr lang="en-US" sz="3200" b="1" dirty="0" smtClean="0"/>
              <a:t>.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12872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Frequency of a Sine Wave</a:t>
            </a:r>
            <a:endParaRPr lang="ar-EG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r>
              <a:rPr lang="en-US" b="1" dirty="0"/>
              <a:t>Frequency (f ) is the number of cycles that a sine wave completes in one second.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564904"/>
            <a:ext cx="6696743" cy="35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92" y="1926729"/>
            <a:ext cx="2112080" cy="128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Frequency of a Sine Wave</a:t>
            </a:r>
            <a:endParaRPr lang="ar-EG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277200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EXAMPLE 2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Which </a:t>
            </a:r>
            <a:r>
              <a:rPr lang="en-US" dirty="0"/>
              <a:t>sine wave in Figure 9 </a:t>
            </a:r>
            <a:r>
              <a:rPr lang="en-US" dirty="0" smtClean="0"/>
              <a:t>has a </a:t>
            </a:r>
            <a:r>
              <a:rPr lang="en-US" dirty="0"/>
              <a:t>higher frequency? Determine the frequency </a:t>
            </a:r>
            <a:r>
              <a:rPr lang="en-US" dirty="0" smtClean="0"/>
              <a:t>and the </a:t>
            </a:r>
            <a:r>
              <a:rPr lang="en-US" dirty="0"/>
              <a:t>period of both </a:t>
            </a:r>
            <a:r>
              <a:rPr lang="en-US" dirty="0" smtClean="0"/>
              <a:t>waveforms.</a:t>
            </a:r>
            <a:endParaRPr lang="ar-E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2441"/>
            <a:ext cx="72049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4036" y="6218755"/>
            <a:ext cx="1523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FIGURE 9</a:t>
            </a:r>
            <a:endParaRPr lang="ar-E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Frequency of a Sine Wave</a:t>
            </a:r>
            <a:endParaRPr lang="ar-EG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908720"/>
            <a:ext cx="7715200" cy="52772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Figure 9(a), </a:t>
            </a:r>
            <a:r>
              <a:rPr lang="en-US" dirty="0">
                <a:solidFill>
                  <a:srgbClr val="FF0000"/>
                </a:solidFill>
              </a:rPr>
              <a:t>three cycles </a:t>
            </a:r>
            <a:r>
              <a:rPr lang="en-US" dirty="0"/>
              <a:t>are completed in </a:t>
            </a:r>
            <a:r>
              <a:rPr lang="en-US" b="1" dirty="0">
                <a:solidFill>
                  <a:srgbClr val="FF0000"/>
                </a:solidFill>
              </a:rPr>
              <a:t>1 s</a:t>
            </a:r>
            <a:r>
              <a:rPr lang="en-US" dirty="0"/>
              <a:t>; therefore</a:t>
            </a:r>
            <a:r>
              <a:rPr lang="en-US" dirty="0" smtClean="0"/>
              <a:t>,  </a:t>
            </a:r>
            <a:r>
              <a:rPr lang="en-US" sz="3300" b="1" i="1" dirty="0" smtClean="0">
                <a:solidFill>
                  <a:srgbClr val="FF0000"/>
                </a:solidFill>
              </a:rPr>
              <a:t>f </a:t>
            </a:r>
            <a:r>
              <a:rPr lang="en-US" sz="3300" b="1" dirty="0">
                <a:solidFill>
                  <a:srgbClr val="FF0000"/>
                </a:solidFill>
              </a:rPr>
              <a:t>= 3 Hz</a:t>
            </a:r>
            <a:endParaRPr lang="ar-EG" sz="3300" b="1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One cycle takes 0.333 s (one-third second), so the period </a:t>
            </a:r>
            <a:r>
              <a:rPr lang="en-US" b="1" dirty="0" smtClean="0">
                <a:solidFill>
                  <a:schemeClr val="tx1"/>
                </a:solidFill>
              </a:rPr>
              <a:t>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i="1" dirty="0">
                <a:solidFill>
                  <a:srgbClr val="FF0000"/>
                </a:solidFill>
              </a:rPr>
              <a:t>T </a:t>
            </a:r>
            <a:r>
              <a:rPr lang="en-US" b="1" dirty="0">
                <a:solidFill>
                  <a:srgbClr val="FF0000"/>
                </a:solidFill>
              </a:rPr>
              <a:t>= 0.333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4888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4036" y="6218755"/>
            <a:ext cx="1523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FIGURE 9</a:t>
            </a:r>
            <a:endParaRPr lang="ar-E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Frequency of a Sine Wave</a:t>
            </a:r>
            <a:endParaRPr lang="ar-EG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277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 </a:t>
            </a:r>
            <a:r>
              <a:rPr lang="en-US" dirty="0"/>
              <a:t>Figure 9(b), </a:t>
            </a:r>
            <a:r>
              <a:rPr lang="en-US" dirty="0">
                <a:solidFill>
                  <a:srgbClr val="FF0000"/>
                </a:solidFill>
              </a:rPr>
              <a:t>five cycles </a:t>
            </a:r>
            <a:r>
              <a:rPr lang="en-US" dirty="0"/>
              <a:t>are completed in </a:t>
            </a:r>
            <a:r>
              <a:rPr lang="en-US" b="1" dirty="0">
                <a:solidFill>
                  <a:srgbClr val="FF0000"/>
                </a:solidFill>
              </a:rPr>
              <a:t>1 s</a:t>
            </a:r>
            <a:r>
              <a:rPr lang="en-US" dirty="0"/>
              <a:t>; therefore</a:t>
            </a:r>
            <a:r>
              <a:rPr lang="en-US" dirty="0" smtClean="0"/>
              <a:t>,  </a:t>
            </a:r>
            <a:r>
              <a:rPr lang="en-US" sz="3100" b="1" i="1" dirty="0" smtClean="0">
                <a:solidFill>
                  <a:srgbClr val="FF0000"/>
                </a:solidFill>
              </a:rPr>
              <a:t>f </a:t>
            </a:r>
            <a:r>
              <a:rPr lang="en-US" sz="3100" b="1" dirty="0">
                <a:solidFill>
                  <a:srgbClr val="FF0000"/>
                </a:solidFill>
              </a:rPr>
              <a:t>= 5 Hz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One cycle takes </a:t>
            </a:r>
            <a:r>
              <a:rPr lang="en-US" dirty="0">
                <a:solidFill>
                  <a:srgbClr val="FF0000"/>
                </a:solidFill>
              </a:rPr>
              <a:t>0.2 s </a:t>
            </a:r>
            <a:r>
              <a:rPr lang="en-US" dirty="0"/>
              <a:t>(one-fifth second), so the period </a:t>
            </a:r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T </a:t>
            </a:r>
            <a:r>
              <a:rPr lang="en-US" b="1" dirty="0">
                <a:solidFill>
                  <a:srgbClr val="FF0000"/>
                </a:solidFill>
              </a:rPr>
              <a:t>= 0.2 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" y="3645024"/>
            <a:ext cx="75419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4036" y="6218755"/>
            <a:ext cx="1523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FIGURE 9</a:t>
            </a:r>
            <a:endParaRPr lang="ar-E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SINUSOIDAL WAVEFORM</a:t>
            </a:r>
            <a:endParaRPr lang="ar-EG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493224"/>
          </a:xfrm>
        </p:spPr>
        <p:txBody>
          <a:bodyPr/>
          <a:lstStyle/>
          <a:p>
            <a:pPr algn="l" rtl="0"/>
            <a:r>
              <a:rPr lang="en-US" b="1" dirty="0" smtClean="0"/>
              <a:t>The </a:t>
            </a:r>
            <a:r>
              <a:rPr lang="en-US" b="1" dirty="0"/>
              <a:t>voltage or current fluctuates according to a </a:t>
            </a:r>
            <a:r>
              <a:rPr lang="en-US" b="1" dirty="0" smtClean="0"/>
              <a:t>certain pattern </a:t>
            </a:r>
            <a:r>
              <a:rPr lang="en-US" b="1" dirty="0"/>
              <a:t>called a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waveform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rtl="0"/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/>
              <a:t>An alternating voltage is one that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polarity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certain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n-US" b="1" dirty="0"/>
              <a:t>, and an alternating current is one that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direction </a:t>
            </a:r>
            <a:r>
              <a:rPr lang="en-US" b="1" dirty="0"/>
              <a:t>at a certain rate.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2768"/>
            <a:ext cx="4352602" cy="2544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824536"/>
          </a:xfrm>
        </p:spPr>
        <p:txBody>
          <a:bodyPr/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Instantaneous </a:t>
            </a:r>
            <a:r>
              <a:rPr lang="en-US" sz="3200" b="1" dirty="0" smtClean="0">
                <a:solidFill>
                  <a:srgbClr val="FF0000"/>
                </a:solidFill>
              </a:rPr>
              <a:t>Value</a:t>
            </a:r>
          </a:p>
          <a:p>
            <a:pPr marL="0" indent="0" algn="l" rtl="0">
              <a:buNone/>
            </a:pPr>
            <a:r>
              <a:rPr lang="en-US" dirty="0" smtClean="0"/>
              <a:t>Figure </a:t>
            </a:r>
            <a:r>
              <a:rPr lang="en-US" dirty="0"/>
              <a:t>11 illustrates that at any point in time on a sine wave, the voltage (or current) </a:t>
            </a:r>
            <a:r>
              <a:rPr lang="en-US" dirty="0" smtClean="0"/>
              <a:t>has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value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3238"/>
            <a:ext cx="7056784" cy="28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4824536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Instantaneous </a:t>
            </a:r>
            <a:r>
              <a:rPr lang="en-US" b="1" dirty="0">
                <a:solidFill>
                  <a:srgbClr val="FF0000"/>
                </a:solidFill>
              </a:rPr>
              <a:t>values </a:t>
            </a:r>
            <a:r>
              <a:rPr lang="en-US" b="1" dirty="0"/>
              <a:t>of voltage and current are symbolized </a:t>
            </a:r>
            <a:r>
              <a:rPr lang="en-US" b="1" dirty="0" smtClean="0"/>
              <a:t>by </a:t>
            </a:r>
            <a:r>
              <a:rPr lang="en-US" b="1" dirty="0"/>
              <a:t>lowercase </a:t>
            </a:r>
            <a:r>
              <a:rPr lang="en-US" sz="3600" b="1" i="1" dirty="0">
                <a:solidFill>
                  <a:srgbClr val="FF0000"/>
                </a:solidFill>
              </a:rPr>
              <a:t>v</a:t>
            </a:r>
            <a:r>
              <a:rPr lang="en-US" sz="3600" b="1" i="1" dirty="0"/>
              <a:t> </a:t>
            </a:r>
            <a:r>
              <a:rPr lang="en-US" b="1" dirty="0"/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i</a:t>
            </a:r>
            <a:r>
              <a:rPr lang="en-US" b="1" dirty="0"/>
              <a:t>, respectively.</a:t>
            </a:r>
            <a:endParaRPr lang="ar-EG" b="1" dirty="0"/>
          </a:p>
          <a:p>
            <a:pPr algn="l" rtl="0"/>
            <a:endParaRPr lang="en-US" sz="3200" dirty="0"/>
          </a:p>
          <a:p>
            <a:pPr algn="l" rtl="0"/>
            <a:endParaRPr lang="ar-EG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4168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5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4824536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Peak Value: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b="1" dirty="0"/>
              <a:t>peak value </a:t>
            </a:r>
            <a:r>
              <a:rPr lang="en-US" dirty="0"/>
              <a:t>of a sine wave is the value of voltage (or current) at the positive or the </a:t>
            </a:r>
            <a:r>
              <a:rPr lang="en-US" dirty="0" smtClean="0"/>
              <a:t>negative maximum </a:t>
            </a:r>
            <a:r>
              <a:rPr lang="en-US" dirty="0"/>
              <a:t>(peak) with respect to zero</a:t>
            </a:r>
            <a:r>
              <a:rPr lang="en-US" dirty="0" smtClean="0"/>
              <a:t>. </a:t>
            </a:r>
            <a:r>
              <a:rPr lang="en-US" dirty="0"/>
              <a:t>also called the </a:t>
            </a:r>
            <a:r>
              <a:rPr lang="en-US" b="1" dirty="0" smtClean="0">
                <a:solidFill>
                  <a:srgbClr val="FF0000"/>
                </a:solidFill>
              </a:rPr>
              <a:t>amplitude</a:t>
            </a:r>
          </a:p>
          <a:p>
            <a:pPr algn="l" rtl="0"/>
            <a:endParaRPr lang="ar-EG" b="1" dirty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  <a:p>
            <a:pPr algn="l" rtl="0"/>
            <a:endParaRPr lang="ar-EG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0" y="3428999"/>
            <a:ext cx="746711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920880" cy="482453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Peak-to-Peak </a:t>
            </a:r>
            <a:r>
              <a:rPr lang="en-US" b="1" dirty="0" smtClean="0">
                <a:solidFill>
                  <a:srgbClr val="FF0000"/>
                </a:solidFill>
              </a:rPr>
              <a:t>Value : </a:t>
            </a:r>
            <a:r>
              <a:rPr lang="en-US" b="1" dirty="0" smtClean="0"/>
              <a:t>The </a:t>
            </a:r>
            <a:r>
              <a:rPr lang="en-US" b="1" dirty="0"/>
              <a:t>peak-to-peak value of a sine wave, as shown in Figure 13, is the voltage or </a:t>
            </a:r>
            <a:r>
              <a:rPr lang="en-US" b="1" dirty="0" smtClean="0"/>
              <a:t>current from </a:t>
            </a:r>
            <a:r>
              <a:rPr lang="en-US" b="1" dirty="0"/>
              <a:t>the positive peak to the negative peak. It is always </a:t>
            </a:r>
            <a:r>
              <a:rPr lang="en-US" b="1" dirty="0" smtClean="0"/>
              <a:t>twice </a:t>
            </a:r>
            <a:r>
              <a:rPr lang="en-US" b="1" dirty="0"/>
              <a:t>the peak value as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6408712" cy="27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94407"/>
            <a:ext cx="1584176" cy="123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824536"/>
          </a:xfrm>
        </p:spPr>
        <p:txBody>
          <a:bodyPr>
            <a:normAutofit/>
          </a:bodyPr>
          <a:lstStyle/>
          <a:p>
            <a:pPr algn="l" rtl="0"/>
            <a:endParaRPr lang="en-US" sz="32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RMS </a:t>
            </a:r>
            <a:r>
              <a:rPr lang="en-US" sz="3200" b="1" dirty="0" smtClean="0">
                <a:solidFill>
                  <a:srgbClr val="FF0000"/>
                </a:solidFill>
              </a:rPr>
              <a:t>Value </a:t>
            </a:r>
            <a:r>
              <a:rPr lang="en-US" sz="3200" dirty="0"/>
              <a:t>referred to as the </a:t>
            </a:r>
            <a:r>
              <a:rPr lang="en-US" sz="3200" b="1" dirty="0">
                <a:solidFill>
                  <a:srgbClr val="FF0000"/>
                </a:solidFill>
              </a:rPr>
              <a:t>effective value</a:t>
            </a:r>
            <a:r>
              <a:rPr lang="en-US" sz="3200" dirty="0"/>
              <a:t>, of a sinusoidal voltage is actually a measure of the heating effect of the sine wave.</a:t>
            </a:r>
            <a:endParaRPr lang="ar-EG" sz="3200" b="1" dirty="0">
              <a:solidFill>
                <a:srgbClr val="FF0000"/>
              </a:solidFill>
            </a:endParaRPr>
          </a:p>
          <a:p>
            <a:pPr algn="l" rtl="0"/>
            <a:endParaRPr lang="en-US" sz="3200" i="1" dirty="0"/>
          </a:p>
          <a:p>
            <a:pPr algn="l" rtl="0"/>
            <a:r>
              <a:rPr lang="en-US" sz="3200" dirty="0" smtClean="0"/>
              <a:t>Most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voltmeters </a:t>
            </a:r>
            <a:r>
              <a:rPr lang="en-US" sz="3200" dirty="0"/>
              <a:t>display </a:t>
            </a:r>
            <a:r>
              <a:rPr lang="en-US" sz="3600" b="1" dirty="0" err="1">
                <a:solidFill>
                  <a:srgbClr val="FF0000"/>
                </a:solidFill>
              </a:rPr>
              <a:t>rms</a:t>
            </a:r>
            <a:r>
              <a:rPr lang="en-US" sz="3200" dirty="0"/>
              <a:t> </a:t>
            </a:r>
            <a:r>
              <a:rPr lang="en-US" sz="3200" dirty="0" smtClean="0"/>
              <a:t>voltage.</a:t>
            </a:r>
          </a:p>
          <a:p>
            <a:pPr algn="l" rtl="0"/>
            <a:endParaRPr lang="en-US" sz="3200" dirty="0" smtClean="0"/>
          </a:p>
          <a:p>
            <a:pPr algn="l" rtl="0"/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24536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The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 </a:t>
            </a:r>
            <a:r>
              <a:rPr lang="en-US" b="1" dirty="0"/>
              <a:t>of a sinusoidal voltage is equal to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voltage </a:t>
            </a:r>
            <a:r>
              <a:rPr lang="en-US" b="1" dirty="0"/>
              <a:t>that produces </a:t>
            </a:r>
            <a:r>
              <a:rPr lang="en-US" b="1" dirty="0" smtClean="0"/>
              <a:t>the same </a:t>
            </a:r>
            <a:r>
              <a:rPr lang="en-US" b="1" dirty="0"/>
              <a:t>amount of heat in a resistance as does the sinusoidal voltage</a:t>
            </a:r>
            <a:r>
              <a:rPr lang="en-US" b="1" dirty="0" smtClean="0"/>
              <a:t>.</a:t>
            </a:r>
          </a:p>
          <a:p>
            <a:pPr algn="l" rtl="0"/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416824" cy="330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24536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The peak value </a:t>
            </a:r>
            <a:r>
              <a:rPr lang="en-US" sz="3200" dirty="0"/>
              <a:t>of a sine wave can be </a:t>
            </a:r>
            <a:r>
              <a:rPr lang="en-US" sz="3200" b="1" dirty="0">
                <a:solidFill>
                  <a:srgbClr val="0070C0"/>
                </a:solidFill>
              </a:rPr>
              <a:t>converted</a:t>
            </a:r>
            <a:r>
              <a:rPr lang="en-US" sz="3200" dirty="0"/>
              <a:t> to the corresponding </a:t>
            </a:r>
            <a:r>
              <a:rPr lang="en-US" sz="3200" b="1" dirty="0" err="1">
                <a:solidFill>
                  <a:srgbClr val="FF0000"/>
                </a:solidFill>
              </a:rPr>
              <a:t>rms</a:t>
            </a:r>
            <a:r>
              <a:rPr lang="en-US" sz="3200" b="1" dirty="0">
                <a:solidFill>
                  <a:srgbClr val="FF0000"/>
                </a:solidFill>
              </a:rPr>
              <a:t> value </a:t>
            </a:r>
            <a:r>
              <a:rPr lang="en-US" sz="3200" dirty="0"/>
              <a:t>using </a:t>
            </a:r>
            <a:r>
              <a:rPr lang="en-US" sz="3200" dirty="0" smtClean="0"/>
              <a:t>the following </a:t>
            </a:r>
            <a:r>
              <a:rPr lang="en-US" sz="3200" dirty="0"/>
              <a:t>relationships for either voltage or current</a:t>
            </a:r>
            <a:r>
              <a:rPr lang="en-US" sz="3200" dirty="0" smtClean="0"/>
              <a:t>:</a:t>
            </a:r>
          </a:p>
          <a:p>
            <a:pPr algn="l" rtl="0"/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23" y="3851418"/>
            <a:ext cx="3517045" cy="152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4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82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SINUSOIDAL VOLTAGE AND CURRENT VALUES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value </a:t>
            </a:r>
            <a:r>
              <a:rPr lang="en-US" dirty="0"/>
              <a:t>of a sine wave taken over one complete cycle is always zero </a:t>
            </a:r>
            <a:r>
              <a:rPr lang="en-US" dirty="0" smtClean="0"/>
              <a:t>because the </a:t>
            </a:r>
            <a:r>
              <a:rPr lang="en-US" dirty="0"/>
              <a:t>positive values (above the zero crossing) offset the negative values (below the </a:t>
            </a:r>
            <a:r>
              <a:rPr lang="en-US" dirty="0" smtClean="0"/>
              <a:t>zero crossing).</a:t>
            </a:r>
          </a:p>
          <a:p>
            <a:pPr algn="l" rtl="0"/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value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total area </a:t>
            </a:r>
            <a:r>
              <a:rPr lang="en-US" dirty="0"/>
              <a:t>under the half-cycle curve divided by the </a:t>
            </a:r>
            <a:r>
              <a:rPr lang="en-US" dirty="0" smtClean="0"/>
              <a:t>distance in </a:t>
            </a:r>
            <a:r>
              <a:rPr lang="en-US" dirty="0"/>
              <a:t>radians of the curve along the horizontal axis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result is derived in Appendix B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44827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9627" y="495194"/>
            <a:ext cx="777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ANGULAR </a:t>
            </a:r>
            <a:r>
              <a:rPr lang="en-US" sz="3200" b="1" dirty="0" smtClean="0">
                <a:solidFill>
                  <a:srgbClr val="FF0000"/>
                </a:solidFill>
              </a:rPr>
              <a:t> MEASUREMENT  OF </a:t>
            </a:r>
            <a:r>
              <a:rPr lang="en-US" sz="3200" b="1" dirty="0">
                <a:solidFill>
                  <a:srgbClr val="FF0000"/>
                </a:solidFill>
              </a:rPr>
              <a:t>A SINE WAVE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1961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/>
              <a:t>A sinusoidal voltage can be produced by an </a:t>
            </a:r>
            <a:r>
              <a:rPr lang="en-US" sz="3600" b="1" dirty="0" smtClean="0">
                <a:solidFill>
                  <a:srgbClr val="FF0000"/>
                </a:solidFill>
              </a:rPr>
              <a:t>ac </a:t>
            </a:r>
            <a:r>
              <a:rPr lang="en-US" sz="3600" b="1" dirty="0">
                <a:solidFill>
                  <a:srgbClr val="FF0000"/>
                </a:solidFill>
              </a:rPr>
              <a:t>generator. </a:t>
            </a:r>
            <a:r>
              <a:rPr lang="en-US" sz="3600" b="1" dirty="0" smtClean="0"/>
              <a:t>There is </a:t>
            </a:r>
            <a:r>
              <a:rPr lang="en-US" sz="3600" b="1" dirty="0"/>
              <a:t>a </a:t>
            </a:r>
            <a:r>
              <a:rPr lang="en-US" sz="3600" b="1" u="sng" dirty="0">
                <a:solidFill>
                  <a:srgbClr val="0070C0"/>
                </a:solidFill>
              </a:rPr>
              <a:t>direct relationship between the rotation of the rotor </a:t>
            </a:r>
            <a:r>
              <a:rPr lang="en-US" sz="3600" b="1" dirty="0"/>
              <a:t>in an alternator and </a:t>
            </a:r>
            <a:r>
              <a:rPr lang="en-US" sz="3600" b="1" u="sng" dirty="0">
                <a:solidFill>
                  <a:srgbClr val="0070C0"/>
                </a:solidFill>
              </a:rPr>
              <a:t>the sine </a:t>
            </a:r>
            <a:r>
              <a:rPr lang="en-US" sz="3600" b="1" u="sng" dirty="0" smtClean="0">
                <a:solidFill>
                  <a:srgbClr val="0070C0"/>
                </a:solidFill>
              </a:rPr>
              <a:t>wave output</a:t>
            </a:r>
            <a:r>
              <a:rPr lang="en-US" sz="3600" b="1" u="sng" dirty="0">
                <a:solidFill>
                  <a:srgbClr val="0070C0"/>
                </a:solidFill>
              </a:rPr>
              <a:t>. </a:t>
            </a:r>
            <a:endParaRPr lang="en-US" sz="3600" b="1" u="sng" dirty="0" smtClean="0">
              <a:solidFill>
                <a:srgbClr val="0070C0"/>
              </a:solidFill>
            </a:endParaRPr>
          </a:p>
          <a:p>
            <a:pPr marL="457200" indent="-457200" algn="l" rtl="0">
              <a:buFont typeface="Arial" pitchFamily="34" charset="0"/>
              <a:buChar char="•"/>
            </a:pPr>
            <a:endParaRPr lang="en-US" sz="3600" b="1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Thus</a:t>
            </a:r>
            <a:r>
              <a:rPr lang="en-US" sz="3600" b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measurement of the rotor’s position is directly related to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 angle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assigned to the sine wave</a:t>
            </a:r>
            <a:r>
              <a:rPr lang="en-US" sz="3600" dirty="0"/>
              <a:t>.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17470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576" y="495194"/>
            <a:ext cx="759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ANGULAR MEASUREMENT OF A SINE WAVE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19615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/>
              <a:t> </a:t>
            </a:r>
            <a:r>
              <a:rPr lang="en-US" sz="3200" b="1" u="sng" dirty="0"/>
              <a:t>Angular </a:t>
            </a:r>
            <a:r>
              <a:rPr lang="en-US" sz="3200" b="1" u="sng" dirty="0" smtClean="0"/>
              <a:t>Measurement:</a:t>
            </a:r>
          </a:p>
          <a:p>
            <a:pPr algn="l" rtl="0"/>
            <a:r>
              <a:rPr lang="en-US" sz="3200" b="1" dirty="0"/>
              <a:t>A degree is an angular </a:t>
            </a:r>
            <a:r>
              <a:rPr lang="en-US" sz="3200" b="1" dirty="0" smtClean="0"/>
              <a:t>measurement corresponding </a:t>
            </a:r>
            <a:r>
              <a:rPr lang="en-US" sz="3200" b="1" dirty="0"/>
              <a:t>to </a:t>
            </a:r>
            <a:r>
              <a:rPr lang="en-US" sz="3200" b="1" dirty="0" smtClean="0"/>
              <a:t>1/360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</a:t>
            </a:r>
            <a:r>
              <a:rPr lang="en-US" sz="3200" b="1" dirty="0"/>
              <a:t>of a circle or </a:t>
            </a:r>
            <a:r>
              <a:rPr lang="en-US" sz="3200" b="1" dirty="0" smtClean="0"/>
              <a:t>complete </a:t>
            </a:r>
            <a:r>
              <a:rPr lang="en-US" sz="3200" b="1" dirty="0"/>
              <a:t>revolution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19814"/>
            <a:ext cx="2664296" cy="2858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SINUSOIDAL WAVEFORM</a:t>
            </a:r>
            <a:endParaRPr lang="ar-EG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1844" cy="5493224"/>
          </a:xfrm>
        </p:spPr>
        <p:txBody>
          <a:bodyPr/>
          <a:lstStyle/>
          <a:p>
            <a:pPr algn="l" rtl="0"/>
            <a:r>
              <a:rPr lang="en-US" dirty="0"/>
              <a:t>The sinusoidal waveform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  wave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/>
              <a:t>is </a:t>
            </a:r>
            <a:r>
              <a:rPr lang="en-US" dirty="0" smtClean="0"/>
              <a:t>the fundamental </a:t>
            </a:r>
            <a:r>
              <a:rPr lang="en-US" dirty="0"/>
              <a:t>type of alternating </a:t>
            </a:r>
            <a:r>
              <a:rPr lang="en-US" dirty="0" smtClean="0"/>
              <a:t>current (ac</a:t>
            </a:r>
            <a:r>
              <a:rPr lang="en-US" dirty="0"/>
              <a:t>) and alternating voltage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 wave </a:t>
            </a:r>
            <a:r>
              <a:rPr lang="en-US" dirty="0"/>
              <a:t>is a periodic </a:t>
            </a:r>
            <a:r>
              <a:rPr lang="en-US" dirty="0" smtClean="0"/>
              <a:t>type of </a:t>
            </a:r>
            <a:r>
              <a:rPr lang="en-US" dirty="0"/>
              <a:t>waveform that repeats at fixed intervals.</a:t>
            </a:r>
          </a:p>
          <a:p>
            <a:pPr algn="l" rtl="0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04491"/>
            <a:ext cx="4387044" cy="256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9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576" y="495194"/>
            <a:ext cx="759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ANGULAR MEASUREMENT OF A SINE WAVE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2687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Table 1 </a:t>
            </a:r>
            <a:r>
              <a:rPr lang="en-US" sz="3200" b="1" dirty="0"/>
              <a:t>lists several values of degrees and the corresponding radian values. </a:t>
            </a:r>
            <a:endParaRPr lang="ar-EG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53515"/>
            <a:ext cx="50920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576" y="495194"/>
            <a:ext cx="759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ANGULAR MEASUREMENT OF A SINE WAVE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2687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These angular </a:t>
            </a:r>
            <a:r>
              <a:rPr lang="en-US" sz="3200" b="1" dirty="0"/>
              <a:t>measurements are illustrated in Figure 17</a:t>
            </a:r>
            <a:r>
              <a:rPr lang="en-US" dirty="0"/>
              <a:t>.</a:t>
            </a:r>
            <a:endParaRPr lang="ar-E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08920"/>
            <a:ext cx="7202285" cy="31683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376" y="332656"/>
            <a:ext cx="66692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ANGULAR MEASUREMENT OF A SINE </a:t>
            </a:r>
            <a:r>
              <a:rPr lang="en-US" sz="2800" b="1" dirty="0" smtClean="0">
                <a:solidFill>
                  <a:srgbClr val="FF0000"/>
                </a:solidFill>
              </a:rPr>
              <a:t>WAVE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Radian/Degree </a:t>
            </a:r>
            <a:r>
              <a:rPr lang="en-US" sz="2800" b="1" dirty="0" smtClean="0">
                <a:solidFill>
                  <a:srgbClr val="0070C0"/>
                </a:solidFill>
              </a:rPr>
              <a:t>Conversion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177" y="15959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converted to radians.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559" y="3934678"/>
            <a:ext cx="6484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Radians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converted to degrees.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07" y="2615863"/>
            <a:ext cx="3888881" cy="10675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67" y="5013176"/>
            <a:ext cx="4152853" cy="1130028"/>
          </a:xfrm>
          <a:prstGeom prst="rect">
            <a:avLst/>
          </a:prstGeom>
          <a:solidFill>
            <a:schemeClr val="accent2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26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7584" y="45481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Phase </a:t>
            </a:r>
            <a:r>
              <a:rPr lang="en-US" sz="4000" b="1" dirty="0">
                <a:solidFill>
                  <a:srgbClr val="FF0000"/>
                </a:solidFill>
              </a:rPr>
              <a:t>of a Sine </a:t>
            </a:r>
            <a:r>
              <a:rPr lang="en-US" sz="4000" b="1" dirty="0" smtClean="0">
                <a:solidFill>
                  <a:srgbClr val="FF0000"/>
                </a:solidFill>
              </a:rPr>
              <a:t>Wave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26026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When the sine wave is shifted left or right with respect to this reference, there is a phase shift.</a:t>
            </a:r>
            <a:endParaRPr lang="ar-EG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2" y="2871563"/>
            <a:ext cx="6514586" cy="36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604" y="33265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b="1" dirty="0">
                <a:solidFill>
                  <a:srgbClr val="FF0000"/>
                </a:solidFill>
              </a:rPr>
              <a:t>Phase of a Sine </a:t>
            </a:r>
            <a:r>
              <a:rPr lang="en-US" sz="4400" b="1" dirty="0" smtClean="0">
                <a:solidFill>
                  <a:srgbClr val="FF0000"/>
                </a:solidFill>
              </a:rPr>
              <a:t>Wave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807379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Sine Wave Formula</a:t>
            </a:r>
            <a:endParaRPr lang="ar-EG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84084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sine wave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amplitude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value of the voltage or current on the vertical axis;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angular values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along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horizontal axis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/>
              <a:t>The variable </a:t>
            </a:r>
            <a:r>
              <a:rPr lang="en-US" sz="3200" b="1" i="1" dirty="0">
                <a:solidFill>
                  <a:srgbClr val="FF0000"/>
                </a:solidFill>
              </a:rPr>
              <a:t>y</a:t>
            </a:r>
            <a:r>
              <a:rPr lang="en-US" sz="2800" i="1" dirty="0"/>
              <a:t> </a:t>
            </a:r>
            <a:r>
              <a:rPr lang="en-US" sz="2800" b="1" dirty="0"/>
              <a:t>is an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</a:t>
            </a:r>
            <a:r>
              <a:rPr lang="en-US" sz="2800" b="1" dirty="0"/>
              <a:t> value </a:t>
            </a:r>
            <a:r>
              <a:rPr lang="en-US" sz="2800" b="1" dirty="0" smtClean="0"/>
              <a:t>that </a:t>
            </a:r>
            <a:r>
              <a:rPr lang="en-US" sz="2800" b="1" dirty="0"/>
              <a:t>represents either </a:t>
            </a:r>
            <a:r>
              <a:rPr lang="en-US" sz="2800" b="1" dirty="0" smtClean="0"/>
              <a:t>voltage </a:t>
            </a:r>
            <a:r>
              <a:rPr lang="en-US" sz="2800" b="1" dirty="0"/>
              <a:t>or current at a given </a:t>
            </a:r>
            <a:r>
              <a:rPr lang="en-US" sz="2800" b="1" dirty="0" smtClean="0"/>
              <a:t>angle </a:t>
            </a:r>
            <a:r>
              <a:rPr lang="el-G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0844"/>
            <a:ext cx="1944216" cy="1170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3347"/>
            <a:ext cx="549566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Sine Wave Formula</a:t>
            </a:r>
            <a:endParaRPr lang="ar-EG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8408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The instantaneous voltage </a:t>
            </a:r>
            <a:r>
              <a:rPr lang="en-US" sz="3200" b="1" dirty="0"/>
              <a:t>at a point along </a:t>
            </a:r>
            <a:r>
              <a:rPr lang="en-US" sz="3200" b="1" dirty="0" smtClean="0"/>
              <a:t>the horizontal </a:t>
            </a:r>
            <a:r>
              <a:rPr lang="en-US" sz="3200" b="1" dirty="0"/>
              <a:t>axis as follows, </a:t>
            </a:r>
            <a:r>
              <a:rPr lang="en-US" sz="3200" b="1" dirty="0" smtClean="0"/>
              <a:t>where </a:t>
            </a:r>
            <a:r>
              <a:rPr lang="en-US" sz="3200" b="1" i="1" dirty="0">
                <a:solidFill>
                  <a:srgbClr val="FF0000"/>
                </a:solidFill>
              </a:rPr>
              <a:t>y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 smtClean="0">
                <a:solidFill>
                  <a:srgbClr val="FF0000"/>
                </a:solidFill>
              </a:rPr>
              <a:t>v </a:t>
            </a:r>
            <a:r>
              <a:rPr lang="en-US" sz="3200" dirty="0" smtClean="0"/>
              <a:t>and </a:t>
            </a:r>
            <a:r>
              <a:rPr lang="en-US" sz="3200" b="1" i="1" dirty="0">
                <a:solidFill>
                  <a:srgbClr val="FF000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algn="l" rtl="0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21" y="2132856"/>
            <a:ext cx="6351518" cy="11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" y="3645023"/>
            <a:ext cx="7362406" cy="294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7067"/>
            <a:ext cx="7215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Expressions for Phase-Shifted Sine Waves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3314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When a sine wave is shifted to the right of the reference </a:t>
            </a:r>
            <a:r>
              <a:rPr lang="en-US" sz="2800" dirty="0">
                <a:solidFill>
                  <a:srgbClr val="FF0000"/>
                </a:solidFill>
              </a:rPr>
              <a:t>(lagging) </a:t>
            </a:r>
            <a:r>
              <a:rPr lang="en-US" sz="2800" dirty="0"/>
              <a:t>by a certain </a:t>
            </a:r>
            <a:r>
              <a:rPr lang="en-US" sz="2800" dirty="0" smtClean="0"/>
              <a:t>angle </a:t>
            </a:r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en-US" sz="2800" dirty="0" smtClean="0"/>
              <a:t>, as in figure </a:t>
            </a:r>
            <a:r>
              <a:rPr lang="en-US" sz="2800" dirty="0"/>
              <a:t>26(a</a:t>
            </a:r>
            <a:r>
              <a:rPr lang="en-US" sz="2800" dirty="0" smtClean="0"/>
              <a:t>). The </a:t>
            </a:r>
            <a:r>
              <a:rPr lang="en-US" sz="2800" dirty="0"/>
              <a:t>general expression </a:t>
            </a:r>
            <a:r>
              <a:rPr lang="en-US" sz="2800" dirty="0" smtClean="0"/>
              <a:t>is </a:t>
            </a:r>
            <a:endParaRPr lang="ar-EG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1350"/>
            <a:ext cx="2739027" cy="86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4783"/>
            <a:ext cx="4968552" cy="341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7067"/>
            <a:ext cx="7215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Expressions for Phase-Shifted Sine Waves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3314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When </a:t>
            </a:r>
            <a:r>
              <a:rPr lang="en-US" sz="2800" dirty="0"/>
              <a:t>a sine wave is shifted to the left of the reference </a:t>
            </a:r>
            <a:r>
              <a:rPr lang="en-US" sz="2800" b="1" dirty="0">
                <a:solidFill>
                  <a:srgbClr val="FF0000"/>
                </a:solidFill>
              </a:rPr>
              <a:t>(leading</a:t>
            </a:r>
            <a:r>
              <a:rPr lang="en-US" sz="2800" dirty="0"/>
              <a:t>) by a </a:t>
            </a:r>
            <a:r>
              <a:rPr lang="en-US" sz="2800" dirty="0" smtClean="0"/>
              <a:t>certain angle</a:t>
            </a:r>
            <a:r>
              <a:rPr lang="en-US" sz="2800" dirty="0"/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en-US" sz="2800" dirty="0" smtClean="0"/>
              <a:t>, </a:t>
            </a:r>
            <a:r>
              <a:rPr lang="en-US" sz="2800" dirty="0"/>
              <a:t>as shown in Figure 26(b), the general expression </a:t>
            </a:r>
            <a:r>
              <a:rPr lang="en-US" sz="2800" dirty="0" smtClean="0"/>
              <a:t>is</a:t>
            </a:r>
            <a:endParaRPr lang="ar-EG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8193"/>
            <a:ext cx="3203172" cy="6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56" y="3280770"/>
            <a:ext cx="3672408" cy="31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1"/>
          <a:stretch/>
        </p:blipFill>
        <p:spPr bwMode="auto">
          <a:xfrm>
            <a:off x="377813" y="5352287"/>
            <a:ext cx="4337890" cy="103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7067"/>
            <a:ext cx="7215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Expressions for Phase-Shifted Sine Waves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3314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EG" sz="2800" dirty="0"/>
          </a:p>
        </p:txBody>
      </p:sp>
      <p:sp>
        <p:nvSpPr>
          <p:cNvPr id="4" name="Rectangle 3"/>
          <p:cNvSpPr/>
          <p:nvPr/>
        </p:nvSpPr>
        <p:spPr>
          <a:xfrm>
            <a:off x="755576" y="1033143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EXAMPLE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800" dirty="0" smtClean="0"/>
              <a:t>Determine </a:t>
            </a:r>
            <a:r>
              <a:rPr lang="en-US" sz="2800" dirty="0"/>
              <a:t>the instantaneous value at the reference point on the horizontal axis </a:t>
            </a:r>
            <a:r>
              <a:rPr lang="en-US" sz="2800" dirty="0" smtClean="0"/>
              <a:t>for each </a:t>
            </a:r>
            <a:r>
              <a:rPr lang="en-US" sz="2800" dirty="0"/>
              <a:t>voltage sine wave in Figure 27</a:t>
            </a:r>
            <a:endParaRPr lang="ar-EG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9025"/>
            <a:ext cx="5328592" cy="297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21" y="6034366"/>
            <a:ext cx="2903724" cy="5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SINUSOIDAL WAVEFORM</a:t>
            </a:r>
            <a:endParaRPr lang="ar-EG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1844" cy="5493224"/>
          </a:xfrm>
        </p:spPr>
        <p:txBody>
          <a:bodyPr>
            <a:normAutofit/>
          </a:bodyPr>
          <a:lstStyle/>
          <a:p>
            <a:pPr algn="l" rtl="0"/>
            <a:endParaRPr lang="en-US" sz="3600" b="1" dirty="0" smtClean="0"/>
          </a:p>
          <a:p>
            <a:pPr algn="l" rtl="0"/>
            <a:r>
              <a:rPr lang="en-US" sz="3600" b="1" dirty="0" smtClean="0"/>
              <a:t>In </a:t>
            </a:r>
            <a:r>
              <a:rPr lang="en-US" sz="3600" b="1" dirty="0"/>
              <a:t>addition, other types of repetitive waveforms are </a:t>
            </a:r>
            <a:r>
              <a:rPr lang="en-US" sz="3600" b="1" dirty="0" smtClean="0"/>
              <a:t>composites of </a:t>
            </a:r>
            <a:r>
              <a:rPr lang="en-US" sz="3600" b="1" dirty="0"/>
              <a:t>many individual sine waves called harmonics.</a:t>
            </a:r>
          </a:p>
        </p:txBody>
      </p:sp>
    </p:spTree>
    <p:extLst>
      <p:ext uri="{BB962C8B-B14F-4D97-AF65-F5344CB8AC3E}">
        <p14:creationId xmlns:p14="http://schemas.microsoft.com/office/powerpoint/2010/main" val="7561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16088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7067"/>
            <a:ext cx="7215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Expressions for Phase-Shifted Sine Waves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3314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EG" sz="2800" dirty="0"/>
          </a:p>
        </p:txBody>
      </p:sp>
      <p:sp>
        <p:nvSpPr>
          <p:cNvPr id="4" name="Rectangle 3"/>
          <p:cNvSpPr/>
          <p:nvPr/>
        </p:nvSpPr>
        <p:spPr>
          <a:xfrm>
            <a:off x="755576" y="1033143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EG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3143"/>
            <a:ext cx="6192688" cy="27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" y="4005064"/>
            <a:ext cx="7274663" cy="251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2500" y="620688"/>
            <a:ext cx="7239000" cy="1143000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>
                <a:solidFill>
                  <a:srgbClr val="FF0000"/>
                </a:solidFill>
                <a:effectLst/>
              </a:rPr>
              <a:t>Phasor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Representation of a Sine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Wave</a:t>
            </a:r>
            <a:endParaRPr lang="ar-EG" dirty="0"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" y="1700807"/>
            <a:ext cx="7310934" cy="28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53990"/>
            <a:ext cx="2756067" cy="93162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14483" y="4869160"/>
            <a:ext cx="8247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length of the </a:t>
            </a:r>
            <a:r>
              <a:rPr lang="en-US" sz="2400" dirty="0" err="1"/>
              <a:t>phasor</a:t>
            </a:r>
            <a:r>
              <a:rPr lang="en-US" sz="2400" dirty="0"/>
              <a:t> is the peak value of the sinusoidal </a:t>
            </a:r>
            <a:r>
              <a:rPr lang="en-US" sz="2400" dirty="0" smtClean="0"/>
              <a:t>voltage </a:t>
            </a:r>
            <a:r>
              <a:rPr lang="en-US" sz="2400" b="1" dirty="0" err="1" smtClean="0">
                <a:solidFill>
                  <a:srgbClr val="FF0000"/>
                </a:solidFill>
              </a:rPr>
              <a:t>Vp</a:t>
            </a:r>
            <a:r>
              <a:rPr lang="en-US" sz="2400" dirty="0" smtClean="0"/>
              <a:t>, </a:t>
            </a:r>
            <a:r>
              <a:rPr lang="en-US" sz="2400" dirty="0"/>
              <a:t>Thus, the </a:t>
            </a:r>
            <a:r>
              <a:rPr lang="en-US" sz="2400" dirty="0" smtClean="0"/>
              <a:t>opposite side </a:t>
            </a:r>
            <a:r>
              <a:rPr lang="en-US" sz="2400" dirty="0"/>
              <a:t>of the triangle, </a:t>
            </a:r>
            <a:endParaRPr lang="en-US" sz="2400" dirty="0" smtClean="0"/>
          </a:p>
          <a:p>
            <a:pPr algn="l"/>
            <a:r>
              <a:rPr lang="en-US" sz="2400" dirty="0" smtClean="0"/>
              <a:t>which </a:t>
            </a:r>
            <a:r>
              <a:rPr lang="en-US" sz="2400" dirty="0"/>
              <a:t>is the instantaneous value, </a:t>
            </a:r>
            <a:endParaRPr lang="en-US" sz="2400" dirty="0" smtClean="0"/>
          </a:p>
          <a:p>
            <a:pPr algn="l"/>
            <a:r>
              <a:rPr lang="en-US" sz="2400" dirty="0" smtClean="0"/>
              <a:t>can </a:t>
            </a:r>
            <a:r>
              <a:rPr lang="en-US" sz="2400" dirty="0"/>
              <a:t>be expressed a</a:t>
            </a:r>
            <a:r>
              <a:rPr lang="en-US" sz="2400" dirty="0" smtClean="0"/>
              <a:t>s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181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/>
              </a:rPr>
              <a:t>Phasor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</a:rPr>
              <a:t>Representation of a Sine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Wave</a:t>
            </a:r>
            <a:endParaRPr lang="ar-EG" sz="66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39" y="908720"/>
            <a:ext cx="8047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EXAMPLE: </a:t>
            </a:r>
            <a:r>
              <a:rPr lang="en-US" sz="2800" dirty="0" smtClean="0"/>
              <a:t>For </a:t>
            </a:r>
            <a:r>
              <a:rPr lang="en-US" sz="2800" dirty="0"/>
              <a:t>the </a:t>
            </a:r>
            <a:r>
              <a:rPr lang="en-US" sz="2800" dirty="0" err="1" smtClean="0"/>
              <a:t>Phasor</a:t>
            </a:r>
            <a:r>
              <a:rPr lang="en-US" sz="2800" dirty="0" smtClean="0"/>
              <a:t> </a:t>
            </a:r>
            <a:r>
              <a:rPr lang="en-US" sz="2800" dirty="0"/>
              <a:t>in each part of Figure </a:t>
            </a:r>
            <a:r>
              <a:rPr lang="en-US" sz="2800" dirty="0" smtClean="0"/>
              <a:t>32, </a:t>
            </a:r>
            <a:r>
              <a:rPr lang="ar-EG" sz="2800" dirty="0" smtClean="0"/>
              <a:t> </a:t>
            </a:r>
            <a:r>
              <a:rPr lang="en-US" sz="2800" dirty="0" smtClean="0"/>
              <a:t>determine the instantaneous voltage value. The length </a:t>
            </a:r>
            <a:r>
              <a:rPr lang="en-US" sz="2800" dirty="0"/>
              <a:t>of each </a:t>
            </a:r>
            <a:r>
              <a:rPr lang="en-US" sz="2800" dirty="0" smtClean="0"/>
              <a:t>represents </a:t>
            </a:r>
            <a:r>
              <a:rPr lang="en-US" sz="2800" dirty="0"/>
              <a:t>the peak value of the sinusoidal voltage.</a:t>
            </a:r>
            <a:r>
              <a:rPr lang="en-US" sz="2800" dirty="0" smtClean="0"/>
              <a:t>.</a:t>
            </a:r>
            <a:endParaRPr lang="ar-EG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24602"/>
            <a:ext cx="6696744" cy="38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/>
              </a:rPr>
              <a:t>Phasor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</a:rPr>
              <a:t>Representation of a Sine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Wave</a:t>
            </a:r>
            <a:endParaRPr lang="ar-EG" sz="6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75105" y="1052736"/>
            <a:ext cx="5112568" cy="29724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5105" y="4025152"/>
            <a:ext cx="4909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/>
              <a:t>(A) v </a:t>
            </a:r>
            <a:r>
              <a:rPr lang="en-US" sz="2400" b="1" dirty="0"/>
              <a:t>= (10 V)sin 0° = (10 V)(0) = 0 V</a:t>
            </a:r>
            <a:endParaRPr lang="ar-EG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763126" y="4854351"/>
            <a:ext cx="492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(B)v </a:t>
            </a:r>
            <a:r>
              <a:rPr lang="en-US" sz="2400" b="1" dirty="0"/>
              <a:t>= (10 V)sin 30° = (10 V)(0.5) = 5 V</a:t>
            </a:r>
            <a:endParaRPr lang="ar-EG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63126" y="5805263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(C )v </a:t>
            </a:r>
            <a:r>
              <a:rPr lang="en-US" sz="2400" b="1" dirty="0"/>
              <a:t>= (10 V)sin 90° = (10 V)(1) = 10 V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17150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/>
              </a:rPr>
              <a:t>Phasor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</a:rPr>
              <a:t>Representation of a Sine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Wave</a:t>
            </a:r>
            <a:endParaRPr lang="ar-EG" sz="66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39" y="908720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3688" y="1160078"/>
            <a:ext cx="5472608" cy="27288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7521" y="4776977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v </a:t>
            </a:r>
            <a:r>
              <a:rPr lang="en-US" sz="3200" b="1" dirty="0"/>
              <a:t>= (10 V)sin 270° = (10 V)(-1) </a:t>
            </a:r>
            <a:r>
              <a:rPr lang="en-US" sz="3200" b="1"/>
              <a:t>= </a:t>
            </a:r>
            <a:r>
              <a:rPr lang="en-US" sz="3200" b="1" smtClean="0"/>
              <a:t>- 10 </a:t>
            </a:r>
            <a:r>
              <a:rPr lang="en-US" sz="3200" b="1" dirty="0"/>
              <a:t>V</a:t>
            </a:r>
            <a:endParaRPr lang="ar-EG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921991" y="5631385"/>
            <a:ext cx="6579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v </a:t>
            </a:r>
            <a:r>
              <a:rPr lang="en-US" sz="3200" b="1" dirty="0"/>
              <a:t>= (10 V)sin 330° = (10 V)(-0.5) </a:t>
            </a:r>
            <a:r>
              <a:rPr lang="en-US" sz="3200" b="1" dirty="0" smtClean="0"/>
              <a:t>= - </a:t>
            </a:r>
            <a:r>
              <a:rPr lang="en-US" sz="3200" b="1" dirty="0"/>
              <a:t>5 V</a:t>
            </a:r>
            <a:endParaRPr lang="ar-EG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186487" y="3974687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 </a:t>
            </a:r>
            <a:r>
              <a:rPr lang="en-US" sz="2800" b="1" dirty="0">
                <a:solidFill>
                  <a:srgbClr val="FF0000"/>
                </a:solidFill>
              </a:rPr>
              <a:t>= (10 V)sin 135° = (10 V)(0.707) = 7.07 V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Phasor</a:t>
            </a:r>
            <a:r>
              <a:rPr lang="en-US" sz="4000" dirty="0">
                <a:solidFill>
                  <a:srgbClr val="FF0000"/>
                </a:solidFill>
              </a:rPr>
              <a:t> Diagrams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339" y="908720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5" y="113955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800" b="1" dirty="0"/>
              <a:t>A </a:t>
            </a:r>
            <a:r>
              <a:rPr lang="en-US" sz="2800" b="1" dirty="0" err="1"/>
              <a:t>phasor</a:t>
            </a:r>
            <a:r>
              <a:rPr lang="en-US" sz="2800" b="1" dirty="0"/>
              <a:t> diagram can be used to show the relative relationship of two or more sine </a:t>
            </a:r>
            <a:r>
              <a:rPr lang="en-US" sz="2800" b="1" dirty="0" smtClean="0"/>
              <a:t>waves of </a:t>
            </a:r>
            <a:r>
              <a:rPr lang="en-US" sz="2800" b="1" dirty="0"/>
              <a:t>the same frequency. </a:t>
            </a:r>
            <a:endParaRPr lang="ar-EG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5"/>
            <a:ext cx="7704855" cy="332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Phasor</a:t>
            </a:r>
            <a:r>
              <a:rPr lang="en-US" sz="4000" dirty="0">
                <a:solidFill>
                  <a:srgbClr val="FF0000"/>
                </a:solidFill>
              </a:rPr>
              <a:t> Diagrams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835" y="1201106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5" y="113955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Example: </a:t>
            </a:r>
            <a:r>
              <a:rPr lang="en-US" sz="3200" dirty="0"/>
              <a:t>Use a </a:t>
            </a:r>
            <a:r>
              <a:rPr lang="en-US" sz="3200" dirty="0" err="1"/>
              <a:t>phasor</a:t>
            </a:r>
            <a:r>
              <a:rPr lang="en-US" sz="3200" dirty="0"/>
              <a:t> diagram to represent the sine waves in Figure 34.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5" y="2745523"/>
            <a:ext cx="7259331" cy="3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22" y="6052863"/>
            <a:ext cx="1940088" cy="59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Phasor</a:t>
            </a:r>
            <a:r>
              <a:rPr lang="en-US" sz="4000" dirty="0">
                <a:solidFill>
                  <a:srgbClr val="FF0000"/>
                </a:solidFill>
              </a:rPr>
              <a:t> Diagrams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835" y="1201106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5" y="113955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Solution: </a:t>
            </a:r>
            <a:r>
              <a:rPr lang="en-US" sz="3200" dirty="0"/>
              <a:t>The </a:t>
            </a:r>
            <a:r>
              <a:rPr lang="en-US" sz="3200" dirty="0" err="1"/>
              <a:t>phasor</a:t>
            </a:r>
            <a:r>
              <a:rPr lang="en-US" sz="3200" dirty="0"/>
              <a:t> diagram representing the sine waves is shown in Figure 35.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0" y="2216770"/>
            <a:ext cx="4563906" cy="42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05782"/>
            <a:ext cx="1872208" cy="56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Angular Velocity of a </a:t>
            </a:r>
            <a:r>
              <a:rPr lang="en-US" sz="4000" dirty="0" err="1">
                <a:solidFill>
                  <a:srgbClr val="FF0000"/>
                </a:solidFill>
                <a:effectLst/>
              </a:rPr>
              <a:t>Phasor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035" y="1201106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4" y="113955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Since, one </a:t>
            </a:r>
            <a:r>
              <a:rPr lang="en-US" sz="3200" dirty="0"/>
              <a:t>cycle of a sine wave is traced out when a </a:t>
            </a:r>
            <a:r>
              <a:rPr lang="en-US" sz="3200" dirty="0" err="1"/>
              <a:t>phasor</a:t>
            </a:r>
            <a:r>
              <a:rPr lang="en-US" sz="3200" dirty="0"/>
              <a:t> is rotated </a:t>
            </a:r>
            <a:r>
              <a:rPr lang="en-US" sz="3200" dirty="0" smtClean="0"/>
              <a:t>through</a:t>
            </a:r>
            <a:r>
              <a:rPr lang="en-US" sz="3200" dirty="0"/>
              <a:t> </a:t>
            </a:r>
            <a:r>
              <a:rPr lang="en-US" sz="3200" dirty="0" smtClean="0"/>
              <a:t>360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l-GR" sz="3200" b="1" dirty="0">
                <a:solidFill>
                  <a:srgbClr val="FF0000"/>
                </a:solidFill>
              </a:rPr>
              <a:t>π </a:t>
            </a:r>
            <a:r>
              <a:rPr lang="en-US" sz="3200" dirty="0" smtClean="0"/>
              <a:t>radians </a:t>
            </a:r>
            <a:r>
              <a:rPr lang="en-US" sz="3200" dirty="0"/>
              <a:t>in a time equal to the period, </a:t>
            </a:r>
            <a:r>
              <a:rPr lang="en-US" sz="3200" i="1" dirty="0"/>
              <a:t>T</a:t>
            </a:r>
            <a:r>
              <a:rPr lang="en-US" sz="3200" dirty="0" smtClean="0"/>
              <a:t>,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velocity</a:t>
            </a:r>
            <a:r>
              <a:rPr lang="en-US" sz="3200" dirty="0" smtClean="0"/>
              <a:t> (distance/time) can </a:t>
            </a:r>
            <a:r>
              <a:rPr lang="en-US" sz="3200" dirty="0"/>
              <a:t>be expressed as</a:t>
            </a:r>
            <a:r>
              <a:rPr lang="en-US" sz="3200" dirty="0" smtClean="0"/>
              <a:t>.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1655"/>
            <a:ext cx="1872208" cy="115212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5" y="4562043"/>
            <a:ext cx="2403797" cy="6402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06648"/>
            <a:ext cx="1872207" cy="90267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95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Angular Velocity of a </a:t>
            </a:r>
            <a:r>
              <a:rPr lang="en-US" sz="4000" dirty="0" err="1">
                <a:solidFill>
                  <a:srgbClr val="FF0000"/>
                </a:solidFill>
                <a:effectLst/>
              </a:rPr>
              <a:t>Phasor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035" y="1201106"/>
            <a:ext cx="8047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5" y="113955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When a </a:t>
            </a:r>
            <a:r>
              <a:rPr lang="en-US" sz="3200" b="1" dirty="0" err="1"/>
              <a:t>phasor</a:t>
            </a:r>
            <a:r>
              <a:rPr lang="en-US" sz="3200" b="1" dirty="0"/>
              <a:t> is rotated at an </a:t>
            </a:r>
            <a:r>
              <a:rPr lang="en-US" sz="3200" b="1" dirty="0" smtClean="0"/>
              <a:t>angular velocity then     </a:t>
            </a:r>
            <a:r>
              <a:rPr lang="en-US" sz="3200" b="1" i="1" dirty="0" smtClean="0"/>
              <a:t>t</a:t>
            </a:r>
            <a:r>
              <a:rPr lang="en-US" sz="3200" b="1" dirty="0" smtClean="0"/>
              <a:t>  is </a:t>
            </a:r>
            <a:r>
              <a:rPr lang="en-US" sz="3200" b="1" dirty="0"/>
              <a:t>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  <a:r>
              <a:rPr lang="en-US" sz="3200" b="1" dirty="0"/>
              <a:t> through which </a:t>
            </a:r>
            <a:r>
              <a:rPr lang="en-US" sz="3200" b="1" dirty="0" smtClean="0"/>
              <a:t>the </a:t>
            </a:r>
            <a:r>
              <a:rPr lang="en-US" sz="3200" b="1" dirty="0" err="1" smtClean="0"/>
              <a:t>phasor</a:t>
            </a:r>
            <a:r>
              <a:rPr lang="en-US" sz="3200" b="1" dirty="0" smtClean="0"/>
              <a:t> </a:t>
            </a:r>
            <a:r>
              <a:rPr lang="en-US" sz="3200" b="1" dirty="0"/>
              <a:t>has passed at any instant. 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 smtClean="0"/>
              <a:t>Therefore</a:t>
            </a:r>
            <a:r>
              <a:rPr lang="en-US" sz="3200" b="1" dirty="0"/>
              <a:t>, the following relationship can be stated: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88" y="3743922"/>
            <a:ext cx="2168826" cy="88523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02171"/>
            <a:ext cx="3136348" cy="100811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6" b="-9457"/>
          <a:stretch/>
        </p:blipFill>
        <p:spPr bwMode="auto">
          <a:xfrm>
            <a:off x="8511579" y="1033310"/>
            <a:ext cx="384821" cy="7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6" b="-9457"/>
          <a:stretch/>
        </p:blipFill>
        <p:spPr bwMode="auto">
          <a:xfrm>
            <a:off x="1459567" y="1541142"/>
            <a:ext cx="384821" cy="7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57" y="4781848"/>
            <a:ext cx="1872207" cy="67147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661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SINUSOIDAL WAVEFORM</a:t>
            </a:r>
            <a:endParaRPr lang="ar-EG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932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/>
              <a:t>The </a:t>
            </a:r>
            <a:r>
              <a:rPr lang="en-US" sz="3200" b="1" dirty="0" smtClean="0"/>
              <a:t>Sinusoidal voltages are produced by two types of sources</a:t>
            </a:r>
            <a:r>
              <a:rPr lang="en-US" sz="3200" b="1" dirty="0" smtClean="0"/>
              <a:t>:</a:t>
            </a:r>
          </a:p>
          <a:p>
            <a:pPr algn="l" rtl="0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Rotating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electrical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machines </a:t>
            </a:r>
            <a:r>
              <a:rPr lang="en-US" b="1" dirty="0">
                <a:solidFill>
                  <a:srgbClr val="0070C0"/>
                </a:solidFill>
              </a:rPr>
              <a:t>(Alternators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generators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 rtl="0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Alternators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are used in nearly all modern automobiles, trucks, tractors, and other vehicles.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0445"/>
            <a:ext cx="4386090" cy="25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Angular Velocity of a </a:t>
            </a:r>
            <a:r>
              <a:rPr lang="en-US" sz="4000" dirty="0" err="1">
                <a:solidFill>
                  <a:srgbClr val="FF0000"/>
                </a:solidFill>
                <a:effectLst/>
              </a:rPr>
              <a:t>Phasor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904"/>
          <a:stretch/>
        </p:blipFill>
        <p:spPr bwMode="auto">
          <a:xfrm>
            <a:off x="251519" y="1196753"/>
            <a:ext cx="8208913" cy="45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ANALYSIS OF AC CIRCUITS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98072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When a time-varying ac voltage such as a sinusoidal voltage is applied to a </a:t>
            </a:r>
            <a:r>
              <a:rPr lang="en-US" sz="2800" b="1" dirty="0" smtClean="0"/>
              <a:t>circuit, </a:t>
            </a:r>
            <a:r>
              <a:rPr lang="en-US" sz="2800" b="1" dirty="0">
                <a:solidFill>
                  <a:srgbClr val="FF0000"/>
                </a:solidFill>
              </a:rPr>
              <a:t>Ohm’s law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Kirchhoff’s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laws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0000"/>
                </a:solidFill>
              </a:rPr>
              <a:t>power formulas </a:t>
            </a:r>
            <a:r>
              <a:rPr lang="en-US" sz="2800" b="1" dirty="0"/>
              <a:t>apply to </a:t>
            </a:r>
            <a:r>
              <a:rPr lang="en-US" sz="2800" b="1" dirty="0">
                <a:solidFill>
                  <a:srgbClr val="FF0000"/>
                </a:solidFill>
              </a:rPr>
              <a:t>ac </a:t>
            </a:r>
            <a:r>
              <a:rPr lang="en-US" sz="2800" b="1" dirty="0"/>
              <a:t>circuits in the same way that </a:t>
            </a:r>
            <a:r>
              <a:rPr lang="en-US" sz="2800" b="1" dirty="0" smtClean="0"/>
              <a:t>they apply </a:t>
            </a:r>
            <a:r>
              <a:rPr lang="en-US" sz="2800" b="1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dc </a:t>
            </a:r>
            <a:r>
              <a:rPr lang="en-US" sz="2800" b="1" dirty="0"/>
              <a:t>circuits</a:t>
            </a:r>
            <a:r>
              <a:rPr lang="en-US" sz="2800" dirty="0" smtClean="0"/>
              <a:t>.</a:t>
            </a:r>
          </a:p>
          <a:p>
            <a:pPr algn="l" rtl="0"/>
            <a:endParaRPr lang="en-US" sz="2800" b="1" dirty="0"/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Power </a:t>
            </a:r>
            <a:r>
              <a:rPr lang="en-US" sz="2800" b="1" dirty="0"/>
              <a:t>in resistive ac circuits </a:t>
            </a:r>
            <a:endParaRPr lang="en-US" sz="2800" b="1" dirty="0" smtClean="0"/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>
                <a:solidFill>
                  <a:srgbClr val="FF0000"/>
                </a:solidFill>
              </a:rPr>
              <a:t>determined </a:t>
            </a:r>
            <a:r>
              <a:rPr lang="en-US" sz="2800" b="1" dirty="0"/>
              <a:t>the same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as </a:t>
            </a:r>
            <a:r>
              <a:rPr lang="en-US" sz="2800" b="1" dirty="0"/>
              <a:t>for dc circuits except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that you must </a:t>
            </a:r>
            <a:r>
              <a:rPr lang="en-US" sz="2800" b="1" dirty="0"/>
              <a:t>use </a:t>
            </a:r>
            <a:r>
              <a:rPr lang="en-US" sz="2800" b="1" dirty="0" err="1">
                <a:solidFill>
                  <a:srgbClr val="FF0000"/>
                </a:solidFill>
              </a:rPr>
              <a:t>rms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values 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current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voltage.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7774"/>
            <a:ext cx="3096344" cy="211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504056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ANALYSIS OF AC CIRCUITS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008" y="836712"/>
            <a:ext cx="85764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Example:</a:t>
            </a:r>
            <a:r>
              <a:rPr lang="en-US" sz="2800" b="1" dirty="0" smtClean="0"/>
              <a:t> Determine </a:t>
            </a:r>
            <a:r>
              <a:rPr lang="en-US" sz="2800" b="1" dirty="0"/>
              <a:t>the </a:t>
            </a:r>
            <a:r>
              <a:rPr lang="en-US" sz="3200" b="1" dirty="0" err="1">
                <a:solidFill>
                  <a:srgbClr val="FF0000"/>
                </a:solidFill>
              </a:rPr>
              <a:t>rms</a:t>
            </a:r>
            <a:r>
              <a:rPr lang="en-US" sz="2800" b="1" dirty="0"/>
              <a:t> voltage across each resistor and the </a:t>
            </a:r>
            <a:r>
              <a:rPr lang="en-US" sz="3200" b="1" dirty="0" err="1">
                <a:solidFill>
                  <a:srgbClr val="FF0000"/>
                </a:solidFill>
              </a:rPr>
              <a:t>rms</a:t>
            </a:r>
            <a:r>
              <a:rPr lang="en-US" sz="2800" b="1" dirty="0"/>
              <a:t> current in Figure </a:t>
            </a:r>
            <a:r>
              <a:rPr lang="en-US" sz="2800" b="1" dirty="0" smtClean="0"/>
              <a:t>39. The </a:t>
            </a:r>
            <a:r>
              <a:rPr lang="en-US" sz="2800" b="1" dirty="0"/>
              <a:t>source voltage is given as an </a:t>
            </a:r>
            <a:r>
              <a:rPr lang="en-US" sz="3200" b="1" dirty="0" err="1">
                <a:solidFill>
                  <a:srgbClr val="FF0000"/>
                </a:solidFill>
              </a:rPr>
              <a:t>rms</a:t>
            </a:r>
            <a:r>
              <a:rPr lang="en-US" sz="2800" b="1" dirty="0"/>
              <a:t> value. Also determine the </a:t>
            </a:r>
            <a:r>
              <a:rPr lang="en-US" sz="2800" b="1" dirty="0" smtClean="0"/>
              <a:t>total power</a:t>
            </a:r>
            <a:r>
              <a:rPr lang="en-US" dirty="0"/>
              <a:t>.</a:t>
            </a:r>
            <a:endParaRPr lang="ar-E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23" y="2718990"/>
            <a:ext cx="4590275" cy="329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74788"/>
            <a:ext cx="1944216" cy="5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ANALYSIS OF AC CIRCUITS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2809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2" y="980728"/>
            <a:ext cx="8313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ar-EG" sz="4000" dirty="0">
                <a:solidFill>
                  <a:srgbClr val="FF0000"/>
                </a:solidFill>
                <a:effectLst/>
              </a:rPr>
              <a:t/>
            </a:r>
            <a:br>
              <a:rPr lang="ar-EG" sz="4000" dirty="0">
                <a:solidFill>
                  <a:srgbClr val="FF0000"/>
                </a:solidFill>
                <a:effectLst/>
              </a:rPr>
            </a:br>
            <a:r>
              <a:rPr lang="en-US" sz="3600" dirty="0">
                <a:solidFill>
                  <a:srgbClr val="FF0000"/>
                </a:solidFill>
                <a:effectLst/>
              </a:rPr>
              <a:t>Superimposed DC and AC Voltages</a:t>
            </a:r>
            <a:endParaRPr lang="ar-EG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Amplifier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circuits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example of  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 signal voltages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superimposed on 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dc operating voltages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a common application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superposition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theorem.</a:t>
            </a:r>
            <a:endParaRPr lang="ar-EG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3" y="3573016"/>
            <a:ext cx="8011690" cy="27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Superimposed DC and AC Voltages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These two voltages will add </a:t>
            </a:r>
            <a:r>
              <a:rPr lang="en-US" sz="2400" b="1" dirty="0" smtClean="0"/>
              <a:t>algebraically to </a:t>
            </a:r>
            <a:r>
              <a:rPr lang="en-US" sz="2400" b="1" dirty="0"/>
              <a:t>produce an ac voltage “riding” on a dc level, as measured across </a:t>
            </a:r>
            <a:r>
              <a:rPr lang="en-US" sz="2400" b="1" dirty="0" smtClean="0"/>
              <a:t>the resistor</a:t>
            </a:r>
            <a:r>
              <a:rPr lang="en-US" dirty="0"/>
              <a:t>.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3733"/>
            <a:ext cx="7128792" cy="467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Superimposed DC and AC Voltages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2687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Example:</a:t>
            </a:r>
            <a:r>
              <a:rPr lang="en-US" sz="2800" b="1" dirty="0" smtClean="0"/>
              <a:t> Determine </a:t>
            </a:r>
            <a:r>
              <a:rPr lang="en-US" sz="2800" b="1" dirty="0"/>
              <a:t>the maximum and minimum voltage across the resistor in each circuit </a:t>
            </a:r>
            <a:r>
              <a:rPr lang="en-US" sz="2800" b="1" dirty="0" smtClean="0"/>
              <a:t>of figure </a:t>
            </a:r>
            <a:r>
              <a:rPr lang="en-US" sz="2800" b="1" dirty="0"/>
              <a:t>43.</a:t>
            </a:r>
            <a:endParaRPr lang="ar-EG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36912"/>
            <a:ext cx="80743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72" y="6165304"/>
            <a:ext cx="1626980" cy="5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50405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Superimposed DC and AC Voltages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76470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In Figure 43(a), the maximum voltage across </a:t>
            </a:r>
            <a:r>
              <a:rPr lang="en-US" sz="2400" i="1" dirty="0"/>
              <a:t>R </a:t>
            </a:r>
            <a:r>
              <a:rPr lang="en-US" sz="2400" dirty="0" smtClean="0"/>
              <a:t>is </a:t>
            </a:r>
          </a:p>
          <a:p>
            <a:pPr algn="l" rtl="0"/>
            <a:r>
              <a:rPr lang="en-US" sz="2400" i="1" dirty="0" err="1">
                <a:solidFill>
                  <a:srgbClr val="FF0000"/>
                </a:solidFill>
              </a:rPr>
              <a:t>Vmax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DC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 err="1">
                <a:solidFill>
                  <a:srgbClr val="FF0000"/>
                </a:solidFill>
              </a:rPr>
              <a:t>Vp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12 V + 10 V = </a:t>
            </a:r>
            <a:r>
              <a:rPr lang="en-US" sz="2400" b="1" dirty="0">
                <a:solidFill>
                  <a:srgbClr val="FF0000"/>
                </a:solidFill>
              </a:rPr>
              <a:t>22 V</a:t>
            </a:r>
            <a:endParaRPr lang="en-US" sz="2400" dirty="0">
              <a:solidFill>
                <a:srgbClr val="FF0000"/>
              </a:solidFill>
            </a:endParaRP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minimum voltage across </a:t>
            </a:r>
            <a:r>
              <a:rPr lang="en-US" sz="2400" i="1" dirty="0"/>
              <a:t>R </a:t>
            </a:r>
            <a:r>
              <a:rPr lang="en-US" sz="2400" dirty="0" smtClean="0"/>
              <a:t>is</a:t>
            </a:r>
          </a:p>
          <a:p>
            <a:pPr algn="l" rtl="0"/>
            <a:r>
              <a:rPr lang="en-US" sz="2400" i="1" dirty="0" err="1" smtClean="0">
                <a:solidFill>
                  <a:srgbClr val="FF0000"/>
                </a:solidFill>
              </a:rPr>
              <a:t>Vmin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DC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i="1" dirty="0" err="1">
                <a:solidFill>
                  <a:srgbClr val="FF0000"/>
                </a:solidFill>
              </a:rPr>
              <a:t>Vp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12 V - 10 V = </a:t>
            </a:r>
            <a:r>
              <a:rPr lang="en-US" sz="2400" b="1" dirty="0">
                <a:solidFill>
                  <a:srgbClr val="FF0000"/>
                </a:solidFill>
              </a:rPr>
              <a:t>2 V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Therefore, </a:t>
            </a:r>
            <a:r>
              <a:rPr lang="nl-NL" sz="2400" i="1" dirty="0">
                <a:solidFill>
                  <a:srgbClr val="FF0000"/>
                </a:solidFill>
              </a:rPr>
              <a:t>V</a:t>
            </a:r>
            <a:r>
              <a:rPr lang="nl-NL" sz="2000" i="1" dirty="0">
                <a:solidFill>
                  <a:srgbClr val="FF0000"/>
                </a:solidFill>
              </a:rPr>
              <a:t>R</a:t>
            </a:r>
            <a:r>
              <a:rPr lang="nl-NL" sz="2000" dirty="0">
                <a:solidFill>
                  <a:srgbClr val="FF0000"/>
                </a:solidFill>
              </a:rPr>
              <a:t>(</a:t>
            </a:r>
            <a:r>
              <a:rPr lang="nl-NL" sz="2000" i="1" dirty="0">
                <a:solidFill>
                  <a:srgbClr val="FF0000"/>
                </a:solidFill>
              </a:rPr>
              <a:t>tot</a:t>
            </a:r>
            <a:r>
              <a:rPr lang="nl-NL" sz="2000" dirty="0">
                <a:solidFill>
                  <a:srgbClr val="FF0000"/>
                </a:solidFill>
              </a:rPr>
              <a:t>)</a:t>
            </a:r>
            <a:r>
              <a:rPr lang="nl-NL" sz="2400" dirty="0"/>
              <a:t> </a:t>
            </a:r>
            <a:r>
              <a:rPr lang="en-US" sz="2400" dirty="0" smtClean="0"/>
              <a:t>is  an-alternating  sine wave that </a:t>
            </a:r>
            <a:r>
              <a:rPr lang="en-US" sz="2400" dirty="0"/>
              <a:t>varies </a:t>
            </a:r>
            <a:r>
              <a:rPr lang="en-US" sz="2400" dirty="0" smtClean="0"/>
              <a:t>from  </a:t>
            </a:r>
            <a:r>
              <a:rPr lang="nl-NL" sz="2400" dirty="0" smtClean="0"/>
              <a:t>+</a:t>
            </a:r>
            <a:r>
              <a:rPr lang="nl-NL" sz="2400" dirty="0"/>
              <a:t>22 V</a:t>
            </a:r>
            <a:r>
              <a:rPr lang="en-US" sz="2400" dirty="0" smtClean="0"/>
              <a:t> to </a:t>
            </a:r>
            <a:r>
              <a:rPr lang="nl-NL" sz="2400" dirty="0"/>
              <a:t>+2 V</a:t>
            </a:r>
            <a:r>
              <a:rPr lang="nl-NL" sz="2400" dirty="0" smtClean="0"/>
              <a:t>,</a:t>
            </a:r>
            <a:r>
              <a:rPr lang="en-US" sz="2400" dirty="0" smtClean="0"/>
              <a:t> as shown in Figure </a:t>
            </a:r>
            <a:r>
              <a:rPr lang="en-US" sz="2400" dirty="0"/>
              <a:t>44(a</a:t>
            </a:r>
            <a:r>
              <a:rPr lang="en-US" sz="2400" dirty="0" smtClean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15616" y="3811691"/>
            <a:ext cx="4104456" cy="285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04541"/>
            <a:ext cx="1440160" cy="46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Superimposed DC and AC Voltages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43" y="90872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In </a:t>
            </a:r>
            <a:r>
              <a:rPr lang="en-US" sz="2400" dirty="0"/>
              <a:t>Figure 43(b), the maximum voltage across </a:t>
            </a:r>
            <a:r>
              <a:rPr lang="en-US" sz="2400" i="1" dirty="0"/>
              <a:t>R </a:t>
            </a:r>
            <a:r>
              <a:rPr lang="en-US" sz="2400" dirty="0" smtClean="0"/>
              <a:t>is</a:t>
            </a:r>
          </a:p>
          <a:p>
            <a:pPr algn="l" rtl="0"/>
            <a:r>
              <a:rPr lang="en-US" sz="2400" i="1" dirty="0" err="1">
                <a:solidFill>
                  <a:srgbClr val="FF0000"/>
                </a:solidFill>
              </a:rPr>
              <a:t>Vmax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DC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 err="1">
                <a:solidFill>
                  <a:srgbClr val="FF0000"/>
                </a:solidFill>
              </a:rPr>
              <a:t>Vp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6 V + 10 V = </a:t>
            </a:r>
            <a:r>
              <a:rPr lang="en-US" sz="2400" b="1" dirty="0">
                <a:solidFill>
                  <a:srgbClr val="FF0000"/>
                </a:solidFill>
              </a:rPr>
              <a:t>16 V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The minimum voltage across </a:t>
            </a:r>
            <a:r>
              <a:rPr lang="en-US" sz="2400" i="1" dirty="0"/>
              <a:t>R </a:t>
            </a:r>
            <a:r>
              <a:rPr lang="en-US" sz="2400" dirty="0" smtClean="0"/>
              <a:t>is</a:t>
            </a:r>
          </a:p>
          <a:p>
            <a:pPr algn="l" rtl="0"/>
            <a:r>
              <a:rPr lang="en-US" sz="2400" i="1" dirty="0" err="1" smtClean="0">
                <a:solidFill>
                  <a:srgbClr val="FF0000"/>
                </a:solidFill>
              </a:rPr>
              <a:t>Vmin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DC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i="1" dirty="0" err="1">
                <a:solidFill>
                  <a:srgbClr val="FF0000"/>
                </a:solidFill>
              </a:rPr>
              <a:t>Vp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4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</a:p>
          <a:p>
            <a:pPr algn="l" rtl="0"/>
            <a:endParaRPr lang="en-US" sz="2400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/>
              <a:t>Therefore</a:t>
            </a:r>
            <a:r>
              <a:rPr lang="en-US" sz="2400" dirty="0" smtClean="0"/>
              <a:t>, </a:t>
            </a:r>
            <a:r>
              <a:rPr lang="nl-NL" sz="2400" i="1" dirty="0" smtClean="0"/>
              <a:t>V</a:t>
            </a:r>
            <a:r>
              <a:rPr lang="nl-NL" sz="2000" b="1" i="1" dirty="0" smtClean="0">
                <a:solidFill>
                  <a:srgbClr val="FF0000"/>
                </a:solidFill>
              </a:rPr>
              <a:t>R</a:t>
            </a:r>
            <a:r>
              <a:rPr lang="nl-NL" sz="2000" b="1" dirty="0" smtClean="0">
                <a:solidFill>
                  <a:srgbClr val="FF0000"/>
                </a:solidFill>
              </a:rPr>
              <a:t>(</a:t>
            </a:r>
            <a:r>
              <a:rPr lang="nl-NL" sz="2000" b="1" i="1" dirty="0" smtClean="0">
                <a:solidFill>
                  <a:srgbClr val="FF0000"/>
                </a:solidFill>
              </a:rPr>
              <a:t>tot</a:t>
            </a:r>
            <a:r>
              <a:rPr lang="nl-NL" sz="20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is an alternating sine wave that varies from </a:t>
            </a:r>
            <a:r>
              <a:rPr lang="nl-NL" sz="2400" dirty="0"/>
              <a:t>+16 V </a:t>
            </a:r>
            <a:r>
              <a:rPr lang="en-US" sz="2400" dirty="0" smtClean="0"/>
              <a:t>to </a:t>
            </a:r>
            <a:r>
              <a:rPr lang="nl-NL" sz="2400" dirty="0" smtClean="0"/>
              <a:t>- 4 </a:t>
            </a:r>
            <a:r>
              <a:rPr lang="nl-NL" sz="2400" dirty="0"/>
              <a:t>V</a:t>
            </a:r>
            <a:r>
              <a:rPr lang="en-US" sz="2400" dirty="0" smtClean="0"/>
              <a:t> as shown </a:t>
            </a:r>
            <a:r>
              <a:rPr lang="en-US" sz="2400" dirty="0"/>
              <a:t>in Figure 44(b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2"/>
          <a:stretch/>
        </p:blipFill>
        <p:spPr bwMode="auto">
          <a:xfrm>
            <a:off x="899592" y="3955708"/>
            <a:ext cx="4104456" cy="25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32178"/>
            <a:ext cx="1440160" cy="46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1328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Two major </a:t>
            </a:r>
            <a:r>
              <a:rPr lang="en-US" sz="3200" b="1" dirty="0"/>
              <a:t>types of waveforms are the </a:t>
            </a:r>
            <a:r>
              <a:rPr lang="en-US" sz="3200" b="1" dirty="0">
                <a:solidFill>
                  <a:srgbClr val="FF0000"/>
                </a:solidFill>
              </a:rPr>
              <a:t>pulse </a:t>
            </a:r>
            <a:r>
              <a:rPr lang="en-US" sz="3200" b="1" dirty="0" smtClean="0"/>
              <a:t>waveform and </a:t>
            </a:r>
            <a:r>
              <a:rPr lang="en-US" sz="3200" b="1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triangular </a:t>
            </a:r>
            <a:r>
              <a:rPr lang="en-US" sz="3200" b="1" dirty="0"/>
              <a:t>waveform</a:t>
            </a:r>
            <a:r>
              <a:rPr lang="en-US" sz="2000" b="1" dirty="0" smtClean="0"/>
              <a:t>.</a:t>
            </a:r>
          </a:p>
          <a:p>
            <a:pPr algn="l" rtl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13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Electronic Signal Generators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63711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The signal generator is an instrument that electronically produces </a:t>
            </a:r>
            <a:r>
              <a:rPr lang="en-US" sz="3000" b="1" dirty="0">
                <a:solidFill>
                  <a:srgbClr val="FF0000"/>
                </a:solidFill>
              </a:rPr>
              <a:t>sine waves </a:t>
            </a:r>
            <a:r>
              <a:rPr lang="en-US" dirty="0"/>
              <a:t>for use </a:t>
            </a:r>
            <a:r>
              <a:rPr lang="en-US" dirty="0" smtClean="0"/>
              <a:t>in testing </a:t>
            </a:r>
            <a:r>
              <a:rPr lang="en-US" dirty="0"/>
              <a:t>or controlling electronic circuits and systems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All signal generators consist </a:t>
            </a:r>
            <a:r>
              <a:rPr lang="en-US" dirty="0" smtClean="0"/>
              <a:t>of an </a:t>
            </a:r>
            <a:r>
              <a:rPr lang="en-US" sz="3200" b="1" dirty="0" smtClean="0">
                <a:solidFill>
                  <a:srgbClr val="FF0000"/>
                </a:solidFill>
              </a:rPr>
              <a:t>oscillator,</a:t>
            </a:r>
            <a:r>
              <a:rPr lang="en-US" dirty="0" smtClean="0"/>
              <a:t> </a:t>
            </a:r>
            <a:r>
              <a:rPr lang="en-US" dirty="0"/>
              <a:t>which is an electronic circuit that produces </a:t>
            </a:r>
            <a:r>
              <a:rPr lang="en-US" b="1" dirty="0">
                <a:solidFill>
                  <a:srgbClr val="0070C0"/>
                </a:solidFill>
              </a:rPr>
              <a:t>repetitive waves.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All generators </a:t>
            </a:r>
            <a:r>
              <a:rPr lang="en-US" b="1" dirty="0" smtClean="0">
                <a:solidFill>
                  <a:srgbClr val="FF0000"/>
                </a:solidFill>
              </a:rPr>
              <a:t>have </a:t>
            </a:r>
            <a:r>
              <a:rPr lang="en-US" b="1" dirty="0">
                <a:solidFill>
                  <a:srgbClr val="FF0000"/>
                </a:solidFill>
              </a:rPr>
              <a:t>controls </a:t>
            </a:r>
            <a:r>
              <a:rPr lang="en-US" dirty="0"/>
              <a:t>for adjusting the </a:t>
            </a:r>
            <a:r>
              <a:rPr lang="en-US" b="1" dirty="0">
                <a:solidFill>
                  <a:srgbClr val="0070C0"/>
                </a:solidFill>
              </a:rPr>
              <a:t>amplitude and frequency.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12474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Figure </a:t>
            </a:r>
            <a:r>
              <a:rPr lang="en-US" sz="2800" dirty="0" smtClean="0"/>
              <a:t>53, the </a:t>
            </a:r>
            <a:r>
              <a:rPr lang="en-US" sz="2800" dirty="0"/>
              <a:t>pulses repeat at regular intervals. The rate at which the pulses repeat is the </a:t>
            </a:r>
            <a:r>
              <a:rPr lang="en-US" sz="3200" b="1" dirty="0" smtClean="0">
                <a:solidFill>
                  <a:srgbClr val="FF0000"/>
                </a:solidFill>
              </a:rPr>
              <a:t>pulse repetition </a:t>
            </a:r>
            <a:r>
              <a:rPr lang="en-US" sz="3200" b="1" dirty="0">
                <a:solidFill>
                  <a:srgbClr val="FF0000"/>
                </a:solidFill>
              </a:rPr>
              <a:t>frequency</a:t>
            </a:r>
            <a:r>
              <a:rPr lang="en-US" sz="2800" dirty="0"/>
              <a:t>, which is the fundamental frequency of </a:t>
            </a:r>
            <a:r>
              <a:rPr lang="en-US" sz="2800" dirty="0" smtClean="0"/>
              <a:t>the waveform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b="1" i="1" dirty="0">
                <a:solidFill>
                  <a:srgbClr val="FF0000"/>
                </a:solidFill>
              </a:rPr>
              <a:t> f </a:t>
            </a:r>
            <a:r>
              <a:rPr lang="en-US" sz="2800" b="1" dirty="0">
                <a:solidFill>
                  <a:srgbClr val="FF0000"/>
                </a:solidFill>
              </a:rPr>
              <a:t>= 1/</a:t>
            </a:r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8632"/>
            <a:ext cx="8064896" cy="26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124744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i="1" dirty="0">
                <a:solidFill>
                  <a:srgbClr val="FF0000"/>
                </a:solidFill>
              </a:rPr>
              <a:t>Square Waves </a:t>
            </a:r>
            <a:r>
              <a:rPr lang="en-US" sz="4000" b="1" i="1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r>
              <a:rPr lang="en-US" sz="3600" b="1" dirty="0" smtClean="0"/>
              <a:t>A </a:t>
            </a:r>
            <a:r>
              <a:rPr lang="en-US" sz="3600" b="1" dirty="0"/>
              <a:t>square wave is a pulse waveform with a </a:t>
            </a:r>
            <a:r>
              <a:rPr lang="en-US" sz="3600" b="1" dirty="0">
                <a:solidFill>
                  <a:srgbClr val="FF0000"/>
                </a:solidFill>
              </a:rPr>
              <a:t>duty cycle of 50</a:t>
            </a:r>
            <a:r>
              <a:rPr lang="en-US" sz="3600" b="1" dirty="0" smtClean="0">
                <a:solidFill>
                  <a:srgbClr val="FF0000"/>
                </a:solidFill>
              </a:rPr>
              <a:t>%. </a:t>
            </a:r>
            <a:r>
              <a:rPr lang="en-US" sz="3600" b="1" dirty="0"/>
              <a:t>Thus, </a:t>
            </a:r>
            <a:r>
              <a:rPr lang="en-US" sz="3600" b="1" dirty="0" smtClean="0"/>
              <a:t>the pulse </a:t>
            </a:r>
            <a:r>
              <a:rPr lang="en-US" sz="3600" b="1" dirty="0"/>
              <a:t>width is equal to one-half of the period. A square wave is shown in Figure 55</a:t>
            </a:r>
            <a:endParaRPr lang="ar-EG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365104"/>
            <a:ext cx="82089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176137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An important characteristic of repetitive pulse waveforms is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duty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cycle. 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The </a:t>
            </a:r>
            <a:r>
              <a:rPr lang="en-US" sz="2800" b="1" dirty="0"/>
              <a:t>duty cycle is the ratio of the pulse width 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</a:t>
            </a:r>
            <a:r>
              <a:rPr lang="en-US" sz="2000" b="1" i="1" dirty="0" err="1" smtClean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smtClean="0"/>
              <a:t>to </a:t>
            </a:r>
            <a:r>
              <a:rPr lang="en-US" sz="2800" b="1" dirty="0"/>
              <a:t>the period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b="1" dirty="0"/>
              <a:t> and is </a:t>
            </a:r>
            <a:r>
              <a:rPr lang="en-US" sz="2800" b="1" dirty="0" smtClean="0"/>
              <a:t>usually expressed </a:t>
            </a:r>
            <a:r>
              <a:rPr lang="en-US" sz="2800" b="1" dirty="0"/>
              <a:t>as a percentage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6" y="4797152"/>
            <a:ext cx="5738338" cy="12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59" y="980728"/>
            <a:ext cx="8208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The Average Value of a Pulse </a:t>
            </a:r>
            <a:r>
              <a:rPr lang="en-US" sz="3200" b="1" i="1" dirty="0" smtClean="0">
                <a:solidFill>
                  <a:srgbClr val="FF0000"/>
                </a:solidFill>
              </a:rPr>
              <a:t>Waveform:  </a:t>
            </a:r>
            <a:r>
              <a:rPr lang="en-US" sz="3200" b="1" dirty="0"/>
              <a:t>The average value </a:t>
            </a:r>
            <a:r>
              <a:rPr lang="en-US" sz="3200" b="1" dirty="0">
                <a:solidFill>
                  <a:srgbClr val="002060"/>
                </a:solidFill>
              </a:rPr>
              <a:t>(</a:t>
            </a:r>
            <a:r>
              <a:rPr lang="en-US" sz="3200" b="1" i="1" dirty="0" err="1">
                <a:solidFill>
                  <a:srgbClr val="002060"/>
                </a:solidFill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avg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r>
              <a:rPr lang="en-US" sz="3200" b="1" dirty="0" smtClean="0"/>
              <a:t>of </a:t>
            </a:r>
            <a:r>
              <a:rPr lang="en-US" sz="3200" b="1" dirty="0"/>
              <a:t>a pulse </a:t>
            </a:r>
            <a:r>
              <a:rPr lang="en-US" sz="3200" b="1" dirty="0" smtClean="0"/>
              <a:t>waveform is </a:t>
            </a:r>
            <a:r>
              <a:rPr lang="en-US" sz="3200" b="1" dirty="0"/>
              <a:t>equal to its baseline value plus its duty cycle times its amplitude</a:t>
            </a:r>
            <a:r>
              <a:rPr lang="en-US" sz="2400" b="1" dirty="0"/>
              <a:t>.</a:t>
            </a:r>
            <a:endParaRPr lang="ar-EG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392996"/>
            <a:ext cx="79208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045" y="980728"/>
            <a:ext cx="82089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Example : </a:t>
            </a:r>
            <a:r>
              <a:rPr lang="en-US" sz="3200" b="1" dirty="0" smtClean="0"/>
              <a:t>Determine </a:t>
            </a:r>
            <a:r>
              <a:rPr lang="en-US" sz="3200" b="1" dirty="0"/>
              <a:t>the average value of each of the waveforms in Figure </a:t>
            </a:r>
            <a:r>
              <a:rPr lang="en-US" sz="3200" b="1" dirty="0" smtClean="0"/>
              <a:t>56.</a:t>
            </a:r>
            <a:endParaRPr lang="ar-EG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0" y="2420888"/>
            <a:ext cx="8085442" cy="405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844"/>
          <a:stretch/>
        </p:blipFill>
        <p:spPr bwMode="auto">
          <a:xfrm>
            <a:off x="735030" y="1052736"/>
            <a:ext cx="8085442" cy="174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1188" y="2967335"/>
            <a:ext cx="79414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In Figure 56(a), the baseline is at 0 V, the amplitude is 2 V, and the duty cycle </a:t>
            </a:r>
            <a:r>
              <a:rPr lang="en-US" sz="2800" b="1" dirty="0" smtClean="0"/>
              <a:t>is 10</a:t>
            </a:r>
            <a:r>
              <a:rPr lang="en-US" sz="2800" b="1" dirty="0"/>
              <a:t>%. The average value </a:t>
            </a:r>
            <a:r>
              <a:rPr lang="en-US" sz="2800" b="1" dirty="0" smtClean="0"/>
              <a:t>is</a:t>
            </a:r>
          </a:p>
          <a:p>
            <a:pPr algn="l" rtl="0"/>
            <a:endParaRPr lang="en-US" sz="2800" b="1" dirty="0"/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V(</a:t>
            </a:r>
            <a:r>
              <a:rPr lang="en-US" sz="2800" b="1" dirty="0" err="1" smtClean="0">
                <a:solidFill>
                  <a:srgbClr val="FF0000"/>
                </a:solidFill>
              </a:rPr>
              <a:t>avg</a:t>
            </a:r>
            <a:r>
              <a:rPr lang="en-US" sz="28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/>
              <a:t>= baseline + (duty cycle)(amplitude</a:t>
            </a:r>
            <a:r>
              <a:rPr lang="en-US" sz="3200" b="1" dirty="0" smtClean="0"/>
              <a:t>)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         </a:t>
            </a:r>
          </a:p>
          <a:p>
            <a:pPr algn="l" rtl="0"/>
            <a:r>
              <a:rPr lang="en-US" sz="2400" b="1" dirty="0"/>
              <a:t> </a:t>
            </a:r>
            <a:r>
              <a:rPr lang="en-US" sz="2400" b="1" dirty="0" smtClean="0"/>
              <a:t>               </a:t>
            </a:r>
            <a:r>
              <a:rPr lang="en-US" sz="2800" b="1" dirty="0" smtClean="0"/>
              <a:t>= </a:t>
            </a:r>
            <a:r>
              <a:rPr lang="en-US" sz="2800" b="1" dirty="0"/>
              <a:t>0 V + (0.1)(2 V) = 0.2 V</a:t>
            </a:r>
          </a:p>
          <a:p>
            <a:pPr algn="l" rtl="0"/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25173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188" y="2967335"/>
            <a:ext cx="7941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endParaRPr lang="ar-EG" sz="2400" b="1" dirty="0"/>
          </a:p>
          <a:p>
            <a:pPr algn="l" rtl="0"/>
            <a:endParaRPr lang="ar-EG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6" r="50000"/>
          <a:stretch/>
        </p:blipFill>
        <p:spPr bwMode="auto">
          <a:xfrm>
            <a:off x="838626" y="1022854"/>
            <a:ext cx="5533574" cy="232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626" y="3621690"/>
            <a:ext cx="79139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The waveform in Figure 56(b) has a baseline of </a:t>
            </a:r>
            <a:r>
              <a:rPr lang="en-US" sz="2400" dirty="0">
                <a:solidFill>
                  <a:srgbClr val="FF0000"/>
                </a:solidFill>
              </a:rPr>
              <a:t>+1 V</a:t>
            </a:r>
            <a:r>
              <a:rPr lang="en-US" sz="2400" dirty="0"/>
              <a:t>, </a:t>
            </a:r>
            <a:r>
              <a:rPr lang="en-US" sz="2400" b="1" dirty="0" smtClean="0"/>
              <a:t>an </a:t>
            </a:r>
            <a:r>
              <a:rPr lang="en-US" sz="2400" b="1" dirty="0"/>
              <a:t>amplitude of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5 </a:t>
            </a:r>
            <a:r>
              <a:rPr lang="en-US" sz="2400" b="1" dirty="0">
                <a:solidFill>
                  <a:srgbClr val="FF0000"/>
                </a:solidFill>
              </a:rPr>
              <a:t>V </a:t>
            </a:r>
            <a:r>
              <a:rPr lang="en-US" sz="2400" b="1" dirty="0" smtClean="0"/>
              <a:t>and a </a:t>
            </a:r>
            <a:r>
              <a:rPr lang="en-US" sz="2400" b="1" dirty="0"/>
              <a:t>duty cycle of </a:t>
            </a:r>
            <a:r>
              <a:rPr lang="en-US" sz="2400" b="1" dirty="0">
                <a:solidFill>
                  <a:srgbClr val="FF0000"/>
                </a:solidFill>
              </a:rPr>
              <a:t>50%. </a:t>
            </a:r>
            <a:r>
              <a:rPr lang="en-US" sz="2400" b="1" dirty="0"/>
              <a:t>The average value </a:t>
            </a:r>
            <a:r>
              <a:rPr lang="en-US" sz="2400" b="1" dirty="0" smtClean="0"/>
              <a:t>is</a:t>
            </a:r>
          </a:p>
          <a:p>
            <a:pPr algn="l" rtl="0"/>
            <a:endParaRPr lang="en-US" sz="2400" b="1" dirty="0"/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V(</a:t>
            </a:r>
            <a:r>
              <a:rPr lang="en-US" sz="3200" b="1" dirty="0" err="1" smtClean="0">
                <a:solidFill>
                  <a:srgbClr val="FF0000"/>
                </a:solidFill>
              </a:rPr>
              <a:t>avg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/>
              <a:t>= baseline + (duty cycle)(amplitude</a:t>
            </a:r>
            <a:r>
              <a:rPr lang="en-US" sz="3200" b="1" dirty="0" smtClean="0"/>
              <a:t>)</a:t>
            </a:r>
          </a:p>
          <a:p>
            <a:endParaRPr lang="en-US" sz="2400" b="1" dirty="0"/>
          </a:p>
          <a:p>
            <a:pPr algn="l" rtl="0"/>
            <a:r>
              <a:rPr lang="en-US" sz="2800" b="1" dirty="0" smtClean="0"/>
              <a:t>              = </a:t>
            </a:r>
            <a:r>
              <a:rPr lang="en-US" sz="2800" b="1" dirty="0"/>
              <a:t>1 V + (0.5)(5 V) = 1 V + 2.5 V = 3.5 </a:t>
            </a:r>
            <a:r>
              <a:rPr lang="en-US" sz="2800" b="1" dirty="0" smtClean="0"/>
              <a:t>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46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188" y="2967335"/>
            <a:ext cx="7941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endParaRPr lang="ar-EG" sz="2400" b="1" dirty="0"/>
          </a:p>
          <a:p>
            <a:pPr algn="l" rtl="0"/>
            <a:endParaRPr lang="ar-EG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38626" y="3621690"/>
            <a:ext cx="7913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400" b="1" dirty="0"/>
          </a:p>
          <a:p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49" t="44603"/>
          <a:stretch/>
        </p:blipFill>
        <p:spPr bwMode="auto">
          <a:xfrm>
            <a:off x="368728" y="908721"/>
            <a:ext cx="7155600" cy="205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728" y="2967335"/>
            <a:ext cx="83596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Figure 56(c) shows a square wave with a baseline of </a:t>
            </a:r>
            <a:endParaRPr lang="en-US" sz="2800" b="1" dirty="0" smtClean="0"/>
          </a:p>
          <a:p>
            <a:pPr algn="l" rtl="0"/>
            <a:r>
              <a:rPr lang="en-US" sz="2800" dirty="0" smtClean="0"/>
              <a:t>-</a:t>
            </a:r>
            <a:r>
              <a:rPr lang="en-US" sz="2800" dirty="0"/>
              <a:t>1 </a:t>
            </a:r>
            <a:r>
              <a:rPr lang="en-US" sz="2800" dirty="0" smtClean="0"/>
              <a:t>V </a:t>
            </a:r>
            <a:r>
              <a:rPr lang="en-US" sz="2800" b="1" dirty="0" smtClean="0"/>
              <a:t>and </a:t>
            </a:r>
            <a:r>
              <a:rPr lang="en-US" sz="2800" b="1" dirty="0"/>
              <a:t>an amplitude </a:t>
            </a:r>
            <a:r>
              <a:rPr lang="en-US" sz="2800" b="1" dirty="0" smtClean="0"/>
              <a:t>of 2 </a:t>
            </a:r>
            <a:r>
              <a:rPr lang="en-US" sz="2800" b="1" dirty="0"/>
              <a:t>V. The average value </a:t>
            </a:r>
            <a:r>
              <a:rPr lang="en-US" sz="2800" b="1" dirty="0" smtClean="0"/>
              <a:t>is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3200" b="1" dirty="0" err="1" smtClean="0"/>
              <a:t>Vavg</a:t>
            </a:r>
            <a:r>
              <a:rPr lang="en-US" sz="3200" b="1" dirty="0" smtClean="0"/>
              <a:t> </a:t>
            </a:r>
            <a:r>
              <a:rPr lang="en-US" sz="3200" b="1" dirty="0"/>
              <a:t>= baseline + (duty cycle)(amplitude</a:t>
            </a:r>
            <a:r>
              <a:rPr lang="en-US" sz="3200" b="1" dirty="0" smtClean="0"/>
              <a:t>)</a:t>
            </a:r>
          </a:p>
          <a:p>
            <a:pPr algn="l" rtl="0"/>
            <a:r>
              <a:rPr lang="en-US" sz="2800" b="1" dirty="0"/>
              <a:t> </a:t>
            </a:r>
            <a:r>
              <a:rPr lang="en-US" sz="2800" b="1" dirty="0" smtClean="0"/>
              <a:t>      </a:t>
            </a:r>
          </a:p>
          <a:p>
            <a:pPr algn="l" rtl="0"/>
            <a:r>
              <a:rPr lang="en-US" sz="2800" b="1" dirty="0"/>
              <a:t> </a:t>
            </a:r>
            <a:r>
              <a:rPr lang="en-US" sz="2800" b="1" dirty="0" smtClean="0"/>
              <a:t>      </a:t>
            </a:r>
            <a:r>
              <a:rPr lang="en-US" sz="3200" b="1" dirty="0"/>
              <a:t>= -1 V + (0.5)(2 V) = -1 V + 1 V = 0 </a:t>
            </a:r>
            <a:r>
              <a:rPr lang="en-US" sz="3200" b="1" dirty="0" smtClean="0"/>
              <a:t>V</a:t>
            </a:r>
          </a:p>
          <a:p>
            <a:pPr algn="l" rtl="0"/>
            <a:r>
              <a:rPr lang="en-US" sz="2800" b="1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is an alternating square wave, and, as with </a:t>
            </a:r>
            <a:r>
              <a:rPr lang="en-US" sz="2800" b="1" dirty="0" smtClean="0">
                <a:solidFill>
                  <a:srgbClr val="FF0000"/>
                </a:solidFill>
              </a:rPr>
              <a:t>an alternating sine </a:t>
            </a:r>
            <a:r>
              <a:rPr lang="en-US" sz="2800" b="1" dirty="0">
                <a:solidFill>
                  <a:srgbClr val="FF0000"/>
                </a:solidFill>
              </a:rPr>
              <a:t>wave, it has </a:t>
            </a:r>
            <a:r>
              <a:rPr lang="en-US" sz="2800" b="1" dirty="0" smtClean="0">
                <a:solidFill>
                  <a:srgbClr val="FF0000"/>
                </a:solidFill>
              </a:rPr>
              <a:t>an average </a:t>
            </a:r>
            <a:r>
              <a:rPr lang="en-US" sz="2800" b="1" dirty="0">
                <a:solidFill>
                  <a:srgbClr val="FF0000"/>
                </a:solidFill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zero.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188" y="2967335"/>
            <a:ext cx="7941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endParaRPr lang="ar-EG" sz="2400" b="1" dirty="0"/>
          </a:p>
          <a:p>
            <a:pPr algn="l" rtl="0"/>
            <a:endParaRPr lang="ar-EG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35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Triangular </a:t>
            </a:r>
            <a:r>
              <a:rPr lang="en-US" sz="3200" b="1" i="1" dirty="0" smtClean="0">
                <a:solidFill>
                  <a:srgbClr val="FF0000"/>
                </a:solidFill>
              </a:rPr>
              <a:t>Waveforms:</a:t>
            </a:r>
          </a:p>
          <a:p>
            <a:pPr algn="l" rtl="0"/>
            <a:r>
              <a:rPr lang="en-US" sz="2400" dirty="0"/>
              <a:t>The period of this </a:t>
            </a:r>
            <a:r>
              <a:rPr lang="en-US" sz="2400" dirty="0" smtClean="0"/>
              <a:t>waveform is </a:t>
            </a:r>
            <a:r>
              <a:rPr lang="en-US" sz="2400" dirty="0"/>
              <a:t>measured from one peak to the next corresponding peak, as illustrated. This </a:t>
            </a:r>
            <a:r>
              <a:rPr lang="en-US" sz="2400" dirty="0" smtClean="0"/>
              <a:t>particular triangular </a:t>
            </a:r>
            <a:r>
              <a:rPr lang="en-US" sz="2400" dirty="0"/>
              <a:t>waveform is alternating and has an average value of zero.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0" y="3428999"/>
            <a:ext cx="7865340" cy="214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188" y="2967335"/>
            <a:ext cx="7941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endParaRPr lang="ar-EG" sz="2400" b="1" dirty="0"/>
          </a:p>
          <a:p>
            <a:pPr algn="l" rtl="0"/>
            <a:endParaRPr lang="ar-EG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35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211560"/>
            <a:ext cx="807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Figure 60 depicts a triangular waveform with a </a:t>
            </a:r>
            <a:r>
              <a:rPr lang="en-US" sz="2400" b="1" dirty="0" smtClean="0"/>
              <a:t>nonzero average </a:t>
            </a:r>
            <a:r>
              <a:rPr lang="en-US" sz="2400" b="1" dirty="0"/>
              <a:t>value. </a:t>
            </a:r>
            <a:r>
              <a:rPr lang="en-US" sz="2400" b="1" dirty="0" smtClean="0"/>
              <a:t>The frequency </a:t>
            </a:r>
            <a:r>
              <a:rPr lang="en-US" sz="2400" b="1" dirty="0"/>
              <a:t>for triangular waves </a:t>
            </a:r>
            <a:r>
              <a:rPr lang="en-US" sz="2400" b="1" dirty="0" smtClean="0"/>
              <a:t>is determined </a:t>
            </a:r>
            <a:r>
              <a:rPr lang="en-US" sz="2400" b="1" dirty="0"/>
              <a:t>in the same way as for sine waves, that </a:t>
            </a:r>
            <a:r>
              <a:rPr lang="en-US" sz="2400" b="1" dirty="0" smtClean="0"/>
              <a:t>is, </a:t>
            </a:r>
            <a:r>
              <a:rPr lang="en-US" sz="2400" b="1" i="1" dirty="0" smtClean="0"/>
              <a:t>f </a:t>
            </a:r>
            <a:r>
              <a:rPr lang="en-US" sz="2400" b="1" dirty="0" smtClean="0"/>
              <a:t>= </a:t>
            </a:r>
            <a:r>
              <a:rPr lang="en-US" sz="2400" b="1" dirty="0"/>
              <a:t>1/</a:t>
            </a:r>
            <a:r>
              <a:rPr lang="en-US" sz="2400" b="1" i="1" dirty="0"/>
              <a:t>T</a:t>
            </a:r>
            <a:r>
              <a:rPr lang="en-US" sz="2400" b="1" dirty="0"/>
              <a:t>.</a:t>
            </a:r>
            <a:endParaRPr lang="ar-EG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" y="2780928"/>
            <a:ext cx="79806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generator</a:t>
            </a:r>
            <a:endParaRPr lang="ar-EG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4419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400" b="1" dirty="0" smtClean="0"/>
              <a:t> is </a:t>
            </a:r>
            <a:r>
              <a:rPr lang="en-US" sz="2400" b="1" dirty="0" smtClean="0"/>
              <a:t>an </a:t>
            </a:r>
            <a:r>
              <a:rPr lang="en-US" sz="2400" b="1" dirty="0"/>
              <a:t>instrument that produces more than one type of waveform. </a:t>
            </a:r>
            <a:r>
              <a:rPr lang="en-US" sz="2400" b="1" dirty="0" smtClean="0"/>
              <a:t>It provides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waveforms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as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well as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 waves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triangular waves.</a:t>
            </a:r>
            <a:endParaRPr lang="ar-EG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9" b="9783"/>
          <a:stretch/>
        </p:blipFill>
        <p:spPr bwMode="auto">
          <a:xfrm>
            <a:off x="588555" y="2492896"/>
            <a:ext cx="7272808" cy="396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9918" y="260648"/>
            <a:ext cx="7239000" cy="64807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</a:rPr>
              <a:t>NONSINUSOIDAL WAVEFORMS</a:t>
            </a:r>
            <a:endParaRPr lang="ar-EG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188" y="2967335"/>
            <a:ext cx="7941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endParaRPr lang="ar-EG" sz="2400" b="1" dirty="0"/>
          </a:p>
          <a:p>
            <a:pPr algn="l" rtl="0"/>
            <a:endParaRPr lang="ar-EG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124744"/>
            <a:ext cx="82850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Harmonic: </a:t>
            </a:r>
            <a:r>
              <a:rPr lang="en-US" sz="2800" dirty="0" smtClean="0"/>
              <a:t>The </a:t>
            </a:r>
            <a:r>
              <a:rPr lang="en-US" sz="2800" b="1" dirty="0"/>
              <a:t>fundamental frequency </a:t>
            </a:r>
            <a:r>
              <a:rPr lang="en-US" sz="2800" dirty="0"/>
              <a:t>is the repetition rate of the </a:t>
            </a:r>
            <a:r>
              <a:rPr lang="en-US" sz="2800" dirty="0" smtClean="0"/>
              <a:t>waveform, and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harmonics </a:t>
            </a:r>
            <a:r>
              <a:rPr lang="en-US" sz="2800" dirty="0"/>
              <a:t>are </a:t>
            </a:r>
            <a:r>
              <a:rPr lang="en-US" sz="2800" dirty="0" smtClean="0"/>
              <a:t>higher frequency </a:t>
            </a:r>
            <a:r>
              <a:rPr lang="en-US" sz="2800" dirty="0"/>
              <a:t>sine waves that are multiples of the fundamental</a:t>
            </a:r>
            <a:r>
              <a:rPr lang="en-US" sz="2800" dirty="0" smtClean="0"/>
              <a:t>. </a:t>
            </a:r>
            <a:r>
              <a:rPr lang="en-US" sz="2800" smtClean="0"/>
              <a:t>(See Ref.)</a:t>
            </a:r>
            <a:endParaRPr lang="ar-EG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0" y="3157655"/>
            <a:ext cx="8269294" cy="306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</a:rPr>
              <a:t>Electronic Signal Generators</a:t>
            </a:r>
            <a:endParaRPr lang="ar-EG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64" y="836712"/>
            <a:ext cx="7874260" cy="44196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An </a:t>
            </a:r>
            <a:r>
              <a:rPr lang="en-US" b="1" dirty="0">
                <a:solidFill>
                  <a:srgbClr val="FF0000"/>
                </a:solidFill>
              </a:rPr>
              <a:t>arbitrary waveform generator </a:t>
            </a:r>
            <a:r>
              <a:rPr lang="en-US" sz="2400" dirty="0"/>
              <a:t>can be used to generate </a:t>
            </a:r>
            <a:r>
              <a:rPr lang="en-US" sz="2400" b="1" u="sng" dirty="0">
                <a:solidFill>
                  <a:srgbClr val="0070C0"/>
                </a:solidFill>
              </a:rPr>
              <a:t>standard signals </a:t>
            </a:r>
            <a:r>
              <a:rPr lang="en-US" sz="2400" dirty="0"/>
              <a:t>like </a:t>
            </a:r>
            <a:r>
              <a:rPr lang="en-US" sz="2400" b="1" u="sng" dirty="0" smtClean="0">
                <a:solidFill>
                  <a:srgbClr val="0070C0"/>
                </a:solidFill>
              </a:rPr>
              <a:t>sine waves</a:t>
            </a:r>
            <a:r>
              <a:rPr lang="en-US" sz="2400" b="1" u="sng" dirty="0"/>
              <a:t>, </a:t>
            </a:r>
            <a:r>
              <a:rPr lang="en-US" sz="2400" b="1" u="sng" dirty="0">
                <a:solidFill>
                  <a:srgbClr val="0070C0"/>
                </a:solidFill>
              </a:rPr>
              <a:t>triangular waves</a:t>
            </a:r>
            <a:r>
              <a:rPr lang="en-US" sz="2400" dirty="0"/>
              <a:t>, and </a:t>
            </a:r>
            <a:r>
              <a:rPr lang="en-US" sz="2400" b="1" u="sng" dirty="0">
                <a:solidFill>
                  <a:srgbClr val="0070C0"/>
                </a:solidFill>
              </a:rPr>
              <a:t>pulse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dirty="0"/>
              <a:t> as well as signals with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shapes and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characteristics.</a:t>
            </a:r>
            <a:endParaRPr lang="ar-EG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b="11848"/>
          <a:stretch/>
        </p:blipFill>
        <p:spPr bwMode="auto">
          <a:xfrm>
            <a:off x="464643" y="2567120"/>
            <a:ext cx="5043461" cy="40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lectronics-tutorials.ws/waveforms/tim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34198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Polarity of a Sine Wave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5493224"/>
          </a:xfrm>
        </p:spPr>
        <p:txBody>
          <a:bodyPr/>
          <a:lstStyle/>
          <a:p>
            <a:pPr algn="l" rtl="0"/>
            <a:r>
              <a:rPr lang="en-US" dirty="0"/>
              <a:t>The combined positive and </a:t>
            </a:r>
            <a:r>
              <a:rPr lang="en-US" dirty="0" smtClean="0"/>
              <a:t>negative alternations </a:t>
            </a:r>
            <a:r>
              <a:rPr lang="en-US" dirty="0"/>
              <a:t>make up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en-US" dirty="0"/>
              <a:t>of a sine wave.</a:t>
            </a:r>
            <a:endParaRPr lang="ar-E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416824" cy="41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2633</TotalTime>
  <Words>2457</Words>
  <Application>Microsoft Office PowerPoint</Application>
  <PresentationFormat>On-screen Show (4:3)</PresentationFormat>
  <Paragraphs>232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Thermal</vt:lpstr>
      <vt:lpstr>ALTERNATING CURRENT AND VOLTAGE</vt:lpstr>
      <vt:lpstr>THE SINUSOIDAL WAVEFORM</vt:lpstr>
      <vt:lpstr>THE SINUSOIDAL WAVEFORM</vt:lpstr>
      <vt:lpstr>THE SINUSOIDAL WAVEFORM</vt:lpstr>
      <vt:lpstr>THE SINUSOIDAL WAVEFORM</vt:lpstr>
      <vt:lpstr>Electronic Signal Generators</vt:lpstr>
      <vt:lpstr>Function generator</vt:lpstr>
      <vt:lpstr>Electronic Signal Generators</vt:lpstr>
      <vt:lpstr>Polarity of a Sine Wave</vt:lpstr>
      <vt:lpstr>Period of a Sine Wave</vt:lpstr>
      <vt:lpstr>Period of a Sine Wave</vt:lpstr>
      <vt:lpstr>Period of a Sine Wave</vt:lpstr>
      <vt:lpstr>Period of a Sine Wave</vt:lpstr>
      <vt:lpstr>Period of a Sine Wave</vt:lpstr>
      <vt:lpstr>Period of a Sine Wave</vt:lpstr>
      <vt:lpstr>Frequency of a Sine Wave</vt:lpstr>
      <vt:lpstr>Frequency of a Sine Wave</vt:lpstr>
      <vt:lpstr>Frequency of a Sine Wave</vt:lpstr>
      <vt:lpstr>Frequency of a Sine Wave</vt:lpstr>
      <vt:lpstr>SINUSOIDAL VOLTAGE AND CURRENT VALUES</vt:lpstr>
      <vt:lpstr>SINUSOIDAL VOLTAGE AND CURRENT VALUES</vt:lpstr>
      <vt:lpstr>SINUSOIDAL VOLTAGE AND CURRENT VALUES</vt:lpstr>
      <vt:lpstr>SINUSOIDAL VOLTAGE AND CURRENT VALUES</vt:lpstr>
      <vt:lpstr>SINUSOIDAL VOLTAGE AND CURRENT VALUES</vt:lpstr>
      <vt:lpstr>SINUSOIDAL VOLTAGE AND CURRENT VALUES</vt:lpstr>
      <vt:lpstr>SINUSOIDAL VOLTAGE AND CURRENT VALUES</vt:lpstr>
      <vt:lpstr>SINUSOIDAL VOLTAGE AND CURRENT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Phasor Representation of a Sine Wave</vt:lpstr>
      <vt:lpstr>Phasor Representation of a Sine Wave</vt:lpstr>
      <vt:lpstr>Phasor Representation of a Sine Wave</vt:lpstr>
      <vt:lpstr>Phasor Representation of a Sine Wave</vt:lpstr>
      <vt:lpstr>Phasor Diagrams</vt:lpstr>
      <vt:lpstr>Phasor Diagrams</vt:lpstr>
      <vt:lpstr>Phasor Diagrams</vt:lpstr>
      <vt:lpstr>Angular Velocity of a Phasor</vt:lpstr>
      <vt:lpstr>Angular Velocity of a Phasor</vt:lpstr>
      <vt:lpstr>Angular Velocity of a Phasor</vt:lpstr>
      <vt:lpstr>ANALYSIS OF AC CIRCUITS</vt:lpstr>
      <vt:lpstr>ANALYSIS OF AC CIRCUITS</vt:lpstr>
      <vt:lpstr>ANALYSIS OF AC CIRCUITS</vt:lpstr>
      <vt:lpstr> Superimposed DC and AC Voltages</vt:lpstr>
      <vt:lpstr>Superimposed DC and AC Voltages</vt:lpstr>
      <vt:lpstr>Superimposed DC and AC Voltages</vt:lpstr>
      <vt:lpstr>Superimposed DC and AC Voltages</vt:lpstr>
      <vt:lpstr>Superimposed DC and AC Voltages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  <vt:lpstr>NONSINUSOIDAL WAVEFORMS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THEOREMS</dc:title>
  <dc:creator>acer</dc:creator>
  <cp:lastModifiedBy>acer</cp:lastModifiedBy>
  <cp:revision>202</cp:revision>
  <dcterms:created xsi:type="dcterms:W3CDTF">2016-02-28T20:04:43Z</dcterms:created>
  <dcterms:modified xsi:type="dcterms:W3CDTF">2017-03-12T23:31:37Z</dcterms:modified>
</cp:coreProperties>
</file>